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8" r:id="rId3"/>
    <p:sldId id="256" r:id="rId4"/>
    <p:sldId id="269" r:id="rId5"/>
    <p:sldId id="270" r:id="rId6"/>
    <p:sldId id="271" r:id="rId7"/>
    <p:sldId id="276" r:id="rId8"/>
    <p:sldId id="277" r:id="rId9"/>
    <p:sldId id="275" r:id="rId10"/>
    <p:sldId id="272" r:id="rId11"/>
    <p:sldId id="264" r:id="rId12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1B9BF"/>
    <a:srgbClr val="3A87C6"/>
    <a:srgbClr val="E7B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Objects="1">
      <p:cViewPr>
        <p:scale>
          <a:sx n="81" d="100"/>
          <a:sy n="81" d="100"/>
        </p:scale>
        <p:origin x="-144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noProof="0" smtClean="0"/>
              <a:t>Click to edit Master text styles</a:t>
            </a:r>
          </a:p>
          <a:p>
            <a:pPr lvl="1"/>
            <a:r>
              <a:rPr lang="en-IN" noProof="0" smtClean="0"/>
              <a:t>Second level</a:t>
            </a:r>
          </a:p>
          <a:p>
            <a:pPr lvl="2"/>
            <a:r>
              <a:rPr lang="en-IN" noProof="0" smtClean="0"/>
              <a:t>Third level</a:t>
            </a:r>
          </a:p>
          <a:p>
            <a:pPr lvl="3"/>
            <a:r>
              <a:rPr lang="en-IN" noProof="0" smtClean="0"/>
              <a:t>Fourth level</a:t>
            </a:r>
          </a:p>
          <a:p>
            <a:pPr lvl="4"/>
            <a:r>
              <a:rPr lang="en-IN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C69C25-E7DC-4F50-89EE-4864B64DA46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6788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82D4B-C72D-4597-824C-14A39FD0E5BD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463" y="8685381"/>
            <a:ext cx="29720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715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715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715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715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715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C3F79AC8-9F36-0344-A52F-E7C94B3E50F7}" type="slidenum">
              <a:rPr lang="en-US" sz="1200">
                <a:latin typeface="Calibri" charset="0"/>
              </a:rPr>
              <a:pPr algn="r" eaLnBrk="1" hangingPunct="1"/>
              <a:t>2</a:t>
            </a:fld>
            <a:endParaRPr lang="en-US" sz="1200">
              <a:latin typeface="Calibri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027" y="4343401"/>
            <a:ext cx="5483946" cy="411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DC218-7FD4-42F5-B620-69B4017AFDCC}" type="slidenum">
              <a:rPr lang="en-IN" smtClean="0"/>
              <a:pPr/>
              <a:t>3</a:t>
            </a:fld>
            <a:endParaRPr lang="en-I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DC218-7FD4-42F5-B620-69B4017AFDCC}" type="slidenum">
              <a:rPr lang="en-IN" smtClean="0"/>
              <a:pPr/>
              <a:t>4</a:t>
            </a:fld>
            <a:endParaRPr lang="en-I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DC218-7FD4-42F5-B620-69B4017AFDCC}" type="slidenum">
              <a:rPr lang="en-IN" smtClean="0"/>
              <a:pPr/>
              <a:t>5</a:t>
            </a:fld>
            <a:endParaRPr lang="en-I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DC218-7FD4-42F5-B620-69B4017AFDCC}" type="slidenum">
              <a:rPr lang="en-IN" smtClean="0"/>
              <a:pPr/>
              <a:t>6</a:t>
            </a:fld>
            <a:endParaRPr lang="en-I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86263" indent="-263947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55789" indent="-21115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78105" indent="-21115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00420" indent="-21115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22736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45052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167367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589683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72881F-1A25-BB43-8552-D5DCA22CDF35}" type="slidenum">
              <a:rPr lang="en-US">
                <a:latin typeface="Calibri" charset="0"/>
              </a:rPr>
              <a:pPr eaLnBrk="1" hangingPunct="1"/>
              <a:t>7</a:t>
            </a:fld>
            <a:endParaRPr lang="en-US">
              <a:latin typeface="Calibri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86263" indent="-263947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55789" indent="-21115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78105" indent="-21115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00420" indent="-21115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22736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45052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167367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589683" indent="-2111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F4A463-DAF3-D24E-9A37-419CEFF0AA40}" type="slidenum">
              <a:rPr lang="en-US">
                <a:latin typeface="Calibri" charset="0"/>
              </a:rPr>
              <a:pPr eaLnBrk="1" hangingPunct="1"/>
              <a:t>8</a:t>
            </a:fld>
            <a:endParaRPr lang="en-US">
              <a:latin typeface="Calibri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507A7-FDD4-42EA-BB27-09B5648651B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461A-6B26-4761-9672-C98975CE524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23E1-002E-4341-AEA5-FDDD76FBDE4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55487-C36B-0040-9DB2-0A0D290DD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6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FC472-2620-4963-A2CB-6727B1B134E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59938-3DB0-4ADB-A2A7-5B05C6B9B34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B8FFA-16DB-453B-89FC-889E2940EFE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B6CD-70D8-4930-A18C-D89932BF32A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F946F-5017-4C52-AD05-8968A450634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43FCF-3EF4-4808-9AB6-3DED1A1F850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DDA9-D67D-4036-955E-825793CE9E8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3069-420C-4650-9E12-EF9E58261FE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F88E64-CB8F-43FC-B7ED-4532C0CE8A9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hyperlink" Target="http://www.lawsofindia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sindia.org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hakshu@prsindi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jpeg"/><Relationship Id="rId12" Type="http://schemas.openxmlformats.org/officeDocument/2006/relationships/image" Target="../media/image13.png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image" Target="../media/image11.jpe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2.jpeg"/><Relationship Id="rId5" Type="http://schemas.openxmlformats.org/officeDocument/2006/relationships/image" Target="../media/image13.pn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66" y="1493785"/>
            <a:ext cx="8763000" cy="270030"/>
          </a:xfrm>
        </p:spPr>
        <p:txBody>
          <a:bodyPr/>
          <a:lstStyle/>
          <a:p>
            <a:pPr marL="341313" indent="-341313">
              <a:lnSpc>
                <a:spcPct val="120000"/>
              </a:lnSpc>
            </a:pPr>
            <a:r>
              <a:rPr lang="en-US" sz="3200" dirty="0" smtClean="0">
                <a:solidFill>
                  <a:srgbClr val="0000FF"/>
                </a:solidFill>
                <a:latin typeface="Arial Narrow"/>
                <a:cs typeface="Arial Narrow"/>
              </a:rPr>
              <a:t>Draft to Enactment – </a:t>
            </a:r>
            <a:br>
              <a:rPr lang="en-US" sz="3200" dirty="0" smtClean="0">
                <a:solidFill>
                  <a:srgbClr val="0000FF"/>
                </a:solidFill>
                <a:latin typeface="Arial Narrow"/>
                <a:cs typeface="Arial Narrow"/>
              </a:rPr>
            </a:br>
            <a:r>
              <a:rPr lang="en-US" sz="3200" dirty="0" err="1" smtClean="0">
                <a:solidFill>
                  <a:srgbClr val="0000FF"/>
                </a:solidFill>
                <a:latin typeface="Arial Narrow"/>
                <a:cs typeface="Arial Narrow"/>
              </a:rPr>
              <a:t>Learnings</a:t>
            </a:r>
            <a:r>
              <a:rPr lang="en-US" sz="3200" dirty="0" smtClean="0">
                <a:solidFill>
                  <a:srgbClr val="0000FF"/>
                </a:solidFill>
                <a:latin typeface="Arial Narrow"/>
                <a:cs typeface="Arial Narrow"/>
              </a:rPr>
              <a:t> from Legislative Tracking</a:t>
            </a:r>
            <a:br>
              <a:rPr lang="en-US" sz="3200" dirty="0" smtClean="0">
                <a:solidFill>
                  <a:srgbClr val="0000FF"/>
                </a:solidFill>
                <a:latin typeface="Arial Narrow"/>
                <a:cs typeface="Arial Narrow"/>
              </a:rPr>
            </a:br>
            <a:r>
              <a:rPr lang="en-US" sz="3600" dirty="0">
                <a:solidFill>
                  <a:srgbClr val="0000FF"/>
                </a:solidFill>
                <a:latin typeface="Book Antiqua" pitchFamily="18" charset="0"/>
              </a:rPr>
              <a:t/>
            </a:r>
            <a:br>
              <a:rPr lang="en-US" sz="3600" dirty="0">
                <a:solidFill>
                  <a:srgbClr val="0000FF"/>
                </a:solidFill>
                <a:latin typeface="Book Antiqua" pitchFamily="18" charset="0"/>
              </a:rPr>
            </a:br>
            <a:r>
              <a:rPr lang="en-US" sz="3600" dirty="0" smtClean="0">
                <a:solidFill>
                  <a:srgbClr val="0000FF"/>
                </a:solidFill>
                <a:latin typeface="Book Antiqua" pitchFamily="18" charset="0"/>
              </a:rPr>
              <a:t/>
            </a:r>
            <a:br>
              <a:rPr lang="en-US" sz="3600" dirty="0" smtClean="0">
                <a:solidFill>
                  <a:srgbClr val="0000FF"/>
                </a:solidFill>
                <a:latin typeface="Book Antiqua" pitchFamily="18" charset="0"/>
              </a:rPr>
            </a:br>
            <a:endParaRPr lang="en-US" sz="3600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6324600"/>
            <a:ext cx="69342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Dr. </a:t>
            </a:r>
            <a:r>
              <a:rPr lang="en-US" sz="2000" b="1" dirty="0" err="1" smtClean="0">
                <a:solidFill>
                  <a:srgbClr val="0000FF"/>
                </a:solidFill>
                <a:latin typeface="Book Antiqua" pitchFamily="18" charset="0"/>
              </a:rPr>
              <a:t>Mandira</a:t>
            </a: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Book Antiqua" pitchFamily="18" charset="0"/>
              </a:rPr>
              <a:t>Kala|May</a:t>
            </a: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 28, 2014 </a:t>
            </a:r>
            <a:r>
              <a:rPr lang="en-US" sz="2000" b="1" dirty="0">
                <a:solidFill>
                  <a:srgbClr val="0000FF"/>
                </a:solidFill>
                <a:latin typeface="Book Antiqua" pitchFamily="18" charset="0"/>
              </a:rPr>
              <a:t>|Paris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7176" name="Picture 6" descr="prslog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3525" y="0"/>
            <a:ext cx="126047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Parliamen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" b="8790"/>
          <a:stretch>
            <a:fillRect/>
          </a:stretch>
        </p:blipFill>
        <p:spPr bwMode="auto">
          <a:xfrm>
            <a:off x="1322216" y="1493785"/>
            <a:ext cx="6995014" cy="44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281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12409" y="86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rgbClr val="0000FF"/>
                </a:solidFill>
                <a:latin typeface="Book Antiqua" pitchFamily="18" charset="0"/>
              </a:rPr>
              <a:t>Using technology to make the legislative process more transparent and participatory</a:t>
            </a: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pic>
        <p:nvPicPr>
          <p:cNvPr id="21" name="Picture 48" descr="C:\Users\IPRS 2\Desktop\pr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96525" y="1213009"/>
            <a:ext cx="8550950" cy="7109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Book Antiqua"/>
                <a:cs typeface="Book Antiqua"/>
              </a:rPr>
              <a:t>How do you connect citizens to the legislative process and opportunities for engagement</a:t>
            </a:r>
            <a:r>
              <a:rPr lang="en-US" sz="2400" dirty="0" smtClean="0">
                <a:latin typeface="Book Antiqua"/>
                <a:cs typeface="Book Antiqua"/>
              </a:rPr>
              <a:t>?</a:t>
            </a:r>
          </a:p>
          <a:p>
            <a:endParaRPr lang="en-US" sz="2400" dirty="0" smtClean="0">
              <a:latin typeface="Book Antiqua"/>
              <a:cs typeface="Book Antiqua"/>
            </a:endParaRPr>
          </a:p>
          <a:p>
            <a:r>
              <a:rPr lang="en-US" sz="2400" b="1" dirty="0" smtClean="0">
                <a:latin typeface="Book Antiqua"/>
                <a:cs typeface="Book Antiqua"/>
              </a:rPr>
              <a:t>REAL TIME LEGISLATIVE UPDATES: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Create an Citizen Mobile App  - Alert on how a legislative proposal is being discussed and at what stage of the process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r>
              <a:rPr lang="en-US" sz="2400" b="1" dirty="0" smtClean="0">
                <a:latin typeface="Book Antiqua"/>
                <a:cs typeface="Book Antiqua"/>
              </a:rPr>
              <a:t>TEMPORAL TRACKING OF LEGISLATION:</a:t>
            </a:r>
            <a:endParaRPr lang="en-US" sz="2400" b="1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Draft to Enactment – amendment to Laws and regulations – user friendly, searchable format </a:t>
            </a:r>
          </a:p>
          <a:p>
            <a:endParaRPr lang="en-US" sz="2400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Database on how many laws exist - 1500 central laws. How many state laws? </a:t>
            </a:r>
            <a:r>
              <a:rPr lang="en-US" sz="2400" dirty="0" smtClean="0">
                <a:latin typeface="Book Antiqua"/>
                <a:cs typeface="Book Antiqua"/>
                <a:hlinkClick r:id="rId3"/>
              </a:rPr>
              <a:t>www.lawsofindia.org</a:t>
            </a:r>
            <a:endParaRPr lang="en-US" sz="2400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endParaRPr lang="en-US" sz="2400" dirty="0">
              <a:latin typeface="Book Antiqua"/>
              <a:cs typeface="Book Antiqua"/>
            </a:endParaRPr>
          </a:p>
          <a:p>
            <a:endParaRPr lang="en-US" sz="2400" dirty="0" smtClean="0">
              <a:latin typeface="Book Antiqua"/>
              <a:cs typeface="Book Antiqua"/>
            </a:endParaRPr>
          </a:p>
          <a:p>
            <a:endParaRPr lang="en-US" sz="2400" b="1" dirty="0" smtClean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93574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>
                <a:latin typeface="Book Antiqua"/>
                <a:cs typeface="Book Antiqua"/>
              </a:rPr>
              <a:t>Thank You</a:t>
            </a:r>
            <a:br>
              <a:rPr lang="en-IN" dirty="0" smtClean="0">
                <a:latin typeface="Book Antiqua"/>
                <a:cs typeface="Book Antiqua"/>
              </a:rPr>
            </a:br>
            <a:r>
              <a:rPr lang="en-IN" sz="2800" dirty="0" smtClean="0">
                <a:latin typeface="Book Antiqua"/>
                <a:cs typeface="Book Antiqua"/>
              </a:rPr>
              <a:t/>
            </a:r>
            <a:br>
              <a:rPr lang="en-IN" sz="2800" dirty="0" smtClean="0">
                <a:latin typeface="Book Antiqua"/>
                <a:cs typeface="Book Antiqua"/>
              </a:rPr>
            </a:b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  <a:hlinkClick r:id="rId2"/>
              </a:rPr>
              <a:t>mandira</a:t>
            </a:r>
            <a:r>
              <a:rPr lang="en-IN" sz="2800" dirty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  <a:hlinkClick r:id="rId2"/>
              </a:rPr>
              <a:t>@</a:t>
            </a: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  <a:hlinkClick r:id="rId2"/>
              </a:rPr>
              <a:t>prsindia.org</a:t>
            </a: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/>
            </a:r>
            <a:b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</a:br>
            <a:r>
              <a:rPr lang="en-IN" sz="2800" dirty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/>
            </a:r>
            <a:br>
              <a:rPr lang="en-IN" sz="2800" dirty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</a:b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PRS Legislative Research| New Delhi| India</a:t>
            </a:r>
            <a:b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</a:br>
            <a:r>
              <a:rPr lang="en-IN" sz="2800" dirty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/>
            </a:r>
            <a:br>
              <a:rPr lang="en-IN" sz="2800" dirty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</a:b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  <a:hlinkClick r:id="rId3"/>
              </a:rPr>
              <a:t>www.prsindia.org</a:t>
            </a: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|@prslegislative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34" y="1600201"/>
            <a:ext cx="7400165" cy="3899030"/>
          </a:xfrm>
        </p:spPr>
        <p:txBody>
          <a:bodyPr/>
          <a:lstStyle/>
          <a:p>
            <a:pPr algn="ctr">
              <a:buNone/>
            </a:pPr>
            <a:endParaRPr lang="en-IN" dirty="0" smtClean="0">
              <a:solidFill>
                <a:schemeClr val="accent6">
                  <a:lumMod val="75000"/>
                </a:schemeClr>
              </a:solidFill>
              <a:latin typeface="Book Antiqua"/>
              <a:cs typeface="Book Antiqua"/>
            </a:endParaRPr>
          </a:p>
          <a:p>
            <a:pPr algn="ctr">
              <a:buNone/>
            </a:pPr>
            <a:r>
              <a:rPr lang="en-IN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          </a:t>
            </a:r>
          </a:p>
          <a:p>
            <a:pPr>
              <a:buNone/>
            </a:pPr>
            <a:endParaRPr lang="en-IN" dirty="0" smtClean="0"/>
          </a:p>
        </p:txBody>
      </p:sp>
      <p:pic>
        <p:nvPicPr>
          <p:cNvPr id="4" name="Picture 48" descr="C:\Users\IPRS 2\Desktop\prs_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510" y="170765"/>
            <a:ext cx="8229600" cy="1143000"/>
          </a:xfrm>
        </p:spPr>
        <p:txBody>
          <a:bodyPr/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charset="0"/>
              </a:rPr>
              <a:t>Federal Structure – The Indian Context </a:t>
            </a:r>
            <a:endParaRPr lang="en-US" sz="2800" kern="1200" dirty="0">
              <a:solidFill>
                <a:srgbClr val="0000FF"/>
              </a:solidFill>
              <a:latin typeface="Book Antiqua" pitchFamily="18" charset="0"/>
              <a:ea typeface="+mn-ea"/>
              <a:cs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341438"/>
            <a:ext cx="8382000" cy="5181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>
                <a:latin typeface="Book Antiqua"/>
                <a:cs typeface="Book Antiqua"/>
              </a:rPr>
              <a:t>National Parliament – bicameral legislature</a:t>
            </a:r>
            <a:endParaRPr lang="en-US" sz="2800" dirty="0">
              <a:latin typeface="Book Antiqua"/>
              <a:cs typeface="Book Antiqua"/>
            </a:endParaRP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2400" dirty="0" err="1" smtClean="0">
                <a:latin typeface="Book Antiqua"/>
                <a:cs typeface="Book Antiqua"/>
              </a:rPr>
              <a:t>Lok</a:t>
            </a:r>
            <a:r>
              <a:rPr lang="en-US" sz="2400" dirty="0" smtClean="0">
                <a:latin typeface="Book Antiqua"/>
                <a:cs typeface="Book Antiqua"/>
              </a:rPr>
              <a:t> </a:t>
            </a:r>
            <a:r>
              <a:rPr lang="en-US" sz="2400" dirty="0" err="1" smtClean="0">
                <a:latin typeface="Book Antiqua"/>
                <a:cs typeface="Book Antiqua"/>
              </a:rPr>
              <a:t>Sabha</a:t>
            </a:r>
            <a:r>
              <a:rPr lang="en-US" sz="2400" dirty="0" smtClean="0">
                <a:latin typeface="Book Antiqua"/>
                <a:cs typeface="Book Antiqua"/>
              </a:rPr>
              <a:t> (House of the People) </a:t>
            </a: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2400" dirty="0" err="1" smtClean="0">
                <a:latin typeface="Book Antiqua"/>
                <a:cs typeface="Book Antiqua"/>
              </a:rPr>
              <a:t>Rajya</a:t>
            </a:r>
            <a:r>
              <a:rPr lang="en-US" sz="2400" dirty="0" smtClean="0">
                <a:latin typeface="Book Antiqua"/>
                <a:cs typeface="Book Antiqua"/>
              </a:rPr>
              <a:t> </a:t>
            </a:r>
            <a:r>
              <a:rPr lang="en-US" sz="2400" dirty="0" err="1" smtClean="0">
                <a:latin typeface="Book Antiqua"/>
                <a:cs typeface="Book Antiqua"/>
              </a:rPr>
              <a:t>Sabha</a:t>
            </a:r>
            <a:r>
              <a:rPr lang="en-US" sz="2400" dirty="0" smtClean="0">
                <a:latin typeface="Book Antiqua"/>
                <a:cs typeface="Book Antiqua"/>
              </a:rPr>
              <a:t> (Council of the States)</a:t>
            </a:r>
          </a:p>
          <a:p>
            <a:pPr lvl="1">
              <a:lnSpc>
                <a:spcPct val="150000"/>
              </a:lnSpc>
              <a:buFont typeface="Arial"/>
              <a:buChar char="•"/>
            </a:pPr>
            <a:endParaRPr lang="en-US" sz="2400" dirty="0">
              <a:latin typeface="Book Antiqua"/>
              <a:cs typeface="Book Antiqua"/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dirty="0" smtClean="0">
                <a:latin typeface="Book Antiqua"/>
                <a:cs typeface="Book Antiqua"/>
              </a:rPr>
              <a:t>State Legislatures – bicameral and unicameral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en-US" sz="2800" dirty="0" smtClean="0">
              <a:latin typeface="Book Antiqua"/>
              <a:cs typeface="Book Antiqua"/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dirty="0" smtClean="0">
                <a:latin typeface="Book Antiqua"/>
                <a:cs typeface="Book Antiqua"/>
              </a:rPr>
              <a:t>Legislative jurisdiction between Parliament and state legislatures </a:t>
            </a:r>
            <a:endParaRPr lang="en-US" sz="2800" dirty="0">
              <a:latin typeface="Book Antiqua"/>
              <a:cs typeface="Book Antiqua"/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pic>
        <p:nvPicPr>
          <p:cNvPr id="6" name="Picture 48" descr="C:\Users\IPRS 2\Desktop\pr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165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2089150"/>
            <a:ext cx="1685925" cy="3492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Draft </a:t>
            </a:r>
            <a:r>
              <a:rPr lang="en-US" sz="1600" dirty="0" smtClean="0"/>
              <a:t>Bill</a:t>
            </a:r>
            <a:endParaRPr lang="en-US" sz="1600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-23813" y="5822950"/>
            <a:ext cx="1752601" cy="377825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Cabinet Approval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rot="21240000" flipH="1">
            <a:off x="771525" y="4352925"/>
            <a:ext cx="46038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538413" y="4098925"/>
            <a:ext cx="3151187" cy="422275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Consideration of the Bill 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349500" y="2895600"/>
            <a:ext cx="3249613" cy="4000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Referred to Standing Committee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082800" y="1898650"/>
            <a:ext cx="4024313" cy="2413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Introduced in one House of Parliament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192338" y="5029200"/>
            <a:ext cx="4024312" cy="4000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Clause-by-clause discussion and voting 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3065463" y="6424613"/>
            <a:ext cx="2439987" cy="38258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Vote on the Bill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578600" y="1981200"/>
            <a:ext cx="2362200" cy="608013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Presidential Assent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105525" y="5251450"/>
            <a:ext cx="3038475" cy="354013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Rules and regulations framed</a:t>
            </a:r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17145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rgbClr val="0000FF"/>
                </a:solidFill>
                <a:latin typeface="Book Antiqua" pitchFamily="18" charset="0"/>
              </a:rPr>
              <a:t>Legislative Process in the Indian Parliament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7463" y="3659188"/>
            <a:ext cx="1735137" cy="6604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Public feedback invited</a:t>
            </a: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rot="21240000" flipH="1">
            <a:off x="771525" y="2430463"/>
            <a:ext cx="46038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rot="21060000" flipH="1">
            <a:off x="4062413" y="4721225"/>
            <a:ext cx="44450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 rot="21060000" flipH="1">
            <a:off x="4017963" y="3297238"/>
            <a:ext cx="4445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rot="21060000" flipH="1">
            <a:off x="3987800" y="2174964"/>
            <a:ext cx="46038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rot="21240000" flipH="1">
            <a:off x="7704138" y="2487613"/>
            <a:ext cx="46037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rot="21240000" flipH="1">
            <a:off x="7615238" y="3705225"/>
            <a:ext cx="46037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pic>
        <p:nvPicPr>
          <p:cNvPr id="2083" name="Picture 35" descr="C:\Users\IPRS 2\Desktop\rashtrapati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1228725"/>
            <a:ext cx="17018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5" descr="discussion-forum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" y="2819400"/>
            <a:ext cx="8842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2" name="Picture 44" descr="C:\Users\IPRS 2\Desktop\documen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875" y="1254125"/>
            <a:ext cx="8413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meeting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5425" y="4899025"/>
            <a:ext cx="1144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60" descr="mikes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98838" y="2406650"/>
            <a:ext cx="12176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45" descr="C:\Users\IPRS 2\Downloads\Parliament_Imag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82850" y="1200150"/>
            <a:ext cx="3108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63" descr="cha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38550" y="3606800"/>
            <a:ext cx="830263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64" descr="volunteer_hands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27438" y="5718175"/>
            <a:ext cx="103346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4" name="Picture 46" descr="C:\Users\IPRS 2\Desktop\gazette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57975" y="2968625"/>
            <a:ext cx="20923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67" descr="rules.3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35813" y="4208463"/>
            <a:ext cx="914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Line 6"/>
          <p:cNvSpPr>
            <a:spLocks noChangeShapeType="1"/>
          </p:cNvSpPr>
          <p:nvPr/>
        </p:nvSpPr>
        <p:spPr bwMode="auto">
          <a:xfrm rot="21060000" flipH="1">
            <a:off x="4103688" y="5370513"/>
            <a:ext cx="4445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081" name="TextBox 70"/>
          <p:cNvSpPr txBox="1">
            <a:spLocks noChangeArrowheads="1"/>
          </p:cNvSpPr>
          <p:nvPr/>
        </p:nvSpPr>
        <p:spPr bwMode="auto">
          <a:xfrm>
            <a:off x="-1517650" y="1371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" name="Left Brace 88"/>
          <p:cNvSpPr/>
          <p:nvPr/>
        </p:nvSpPr>
        <p:spPr>
          <a:xfrm>
            <a:off x="2224088" y="4098925"/>
            <a:ext cx="263525" cy="2452688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1457325" y="4984750"/>
            <a:ext cx="9794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N" sz="1400" dirty="0"/>
              <a:t>Repeated in other House</a:t>
            </a:r>
          </a:p>
        </p:txBody>
      </p:sp>
      <p:pic>
        <p:nvPicPr>
          <p:cNvPr id="4" name="Picture 48" descr="C:\Users\IPRS 2\Desktop\prs_logo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 animBg="1"/>
      <p:bldP spid="2055" grpId="0"/>
      <p:bldP spid="2057" grpId="0"/>
      <p:bldP spid="2058" grpId="0"/>
      <p:bldP spid="2059" grpId="0"/>
      <p:bldP spid="2060" grpId="0"/>
      <p:bldP spid="2061" grpId="0"/>
      <p:bldP spid="2063" grpId="0"/>
      <p:bldP spid="30" grpId="0"/>
      <p:bldP spid="31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70" grpId="0" animBg="1"/>
      <p:bldP spid="89" grpId="0" animBg="1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2089150"/>
            <a:ext cx="1685925" cy="3492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Draft </a:t>
            </a:r>
            <a:r>
              <a:rPr lang="en-US" sz="1600" dirty="0" smtClean="0"/>
              <a:t>Bill</a:t>
            </a:r>
            <a:endParaRPr lang="en-US" sz="1600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-23813" y="5822950"/>
            <a:ext cx="1752601" cy="377825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Cabinet Approval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rot="21240000" flipH="1">
            <a:off x="771525" y="4352925"/>
            <a:ext cx="46038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1685926" y="2213865"/>
            <a:ext cx="7161550" cy="4568825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“Black Box’ of Legislative Drafting and Agenda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Absence of a </a:t>
            </a:r>
            <a:r>
              <a:rPr lang="en-US" sz="2400" dirty="0" err="1" smtClean="0">
                <a:latin typeface="Book Antiqua"/>
                <a:cs typeface="Book Antiqua"/>
              </a:rPr>
              <a:t>standardised</a:t>
            </a:r>
            <a:r>
              <a:rPr lang="en-US" sz="2400" dirty="0" smtClean="0">
                <a:latin typeface="Book Antiqua"/>
                <a:cs typeface="Book Antiqua"/>
              </a:rPr>
              <a:t> Pre-legislative Process and Consultation</a:t>
            </a:r>
          </a:p>
          <a:p>
            <a:endParaRPr lang="en-US" sz="2400" dirty="0" smtClean="0">
              <a:latin typeface="Book Antiqua"/>
              <a:cs typeface="Book Antiqu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Lack of reasoned feedback from Ministry on comments received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Book Antiqua"/>
              <a:cs typeface="Book Antiqua"/>
            </a:endParaRPr>
          </a:p>
          <a:p>
            <a:r>
              <a:rPr lang="en-US" sz="2400" b="1" dirty="0" smtClean="0">
                <a:latin typeface="Book Antiqua"/>
                <a:cs typeface="Book Antiqua"/>
              </a:rPr>
              <a:t>Leverage: 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Engaging with Government to create a pre-legislative process </a:t>
            </a:r>
          </a:p>
          <a:p>
            <a:endParaRPr lang="en-US" sz="2400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Website/Twitter dissemination on opportunities to give feedback on legislation e.g. Food Security,  Land Acquisition</a:t>
            </a:r>
          </a:p>
          <a:p>
            <a:endParaRPr lang="en-US" sz="2400" dirty="0" smtClean="0">
              <a:latin typeface="Book Antiqua"/>
              <a:cs typeface="Book Antiqua"/>
            </a:endParaRPr>
          </a:p>
          <a:p>
            <a:pPr marL="285750" indent="-28575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pPr algn="ctr"/>
            <a:r>
              <a:rPr lang="en-US" sz="2400" dirty="0" smtClean="0">
                <a:latin typeface="Book Antiqua"/>
                <a:cs typeface="Book Antiqua"/>
              </a:rPr>
              <a:t> </a:t>
            </a:r>
            <a:endParaRPr lang="en-US" sz="2400" dirty="0">
              <a:latin typeface="Book Antiqua"/>
              <a:cs typeface="Book Antiqua"/>
            </a:endParaRPr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17145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rgbClr val="0000FF"/>
                </a:solidFill>
                <a:latin typeface="Book Antiqua" pitchFamily="18" charset="0"/>
              </a:rPr>
              <a:t>Stage 1:  Enablers for Legislative Tracking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7463" y="3659188"/>
            <a:ext cx="1735137" cy="6604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Public feedback invited</a:t>
            </a: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rot="21240000" flipH="1">
            <a:off x="771525" y="2430463"/>
            <a:ext cx="46038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pic>
        <p:nvPicPr>
          <p:cNvPr id="56" name="Picture 55" descr="discussion-forum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2819400"/>
            <a:ext cx="8842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2" name="Picture 44" descr="C:\Users\IPRS 2\Desktop\docume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75" y="1254125"/>
            <a:ext cx="8413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meeting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5425" y="4899025"/>
            <a:ext cx="1144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1" name="TextBox 70"/>
          <p:cNvSpPr txBox="1">
            <a:spLocks noChangeArrowheads="1"/>
          </p:cNvSpPr>
          <p:nvPr/>
        </p:nvSpPr>
        <p:spPr bwMode="auto">
          <a:xfrm>
            <a:off x="-1517650" y="1371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48" descr="C:\Users\IPRS 2\Desktop\prs_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6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 animBg="1"/>
      <p:bldP spid="2060" grpId="0"/>
      <p:bldP spid="3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16505" y="4014065"/>
            <a:ext cx="3151187" cy="422275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Consideration of the Bill 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-18510" y="2798930"/>
            <a:ext cx="3249613" cy="4000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Referred to Standing Committee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-243535" y="1844050"/>
            <a:ext cx="4024313" cy="2413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Introduced in one House of Parliament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-18510" y="4684778"/>
            <a:ext cx="4024312" cy="4000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Clause-by-clause discussion and voting 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43099" y="6235361"/>
            <a:ext cx="2439987" cy="38258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Vote on the Bill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780779" y="863715"/>
            <a:ext cx="5291722" cy="5562259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200" dirty="0" smtClean="0">
              <a:latin typeface="Book Antiqua"/>
              <a:cs typeface="Book Antiqua"/>
            </a:endParaRPr>
          </a:p>
          <a:p>
            <a:pPr algn="ctr"/>
            <a:endParaRPr lang="en-US" sz="2200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Book Antiqua"/>
                <a:cs typeface="Book Antiqua"/>
              </a:rPr>
              <a:t>Scrutiny by Committees </a:t>
            </a:r>
            <a:r>
              <a:rPr lang="en-US" sz="2200" i="1" dirty="0" smtClean="0">
                <a:latin typeface="Book Antiqua"/>
                <a:cs typeface="Book Antiqua"/>
              </a:rPr>
              <a:t>e.g. </a:t>
            </a:r>
            <a:r>
              <a:rPr lang="en-US" sz="2200" i="1" dirty="0" err="1" smtClean="0">
                <a:latin typeface="Book Antiqua"/>
                <a:cs typeface="Book Antiqua"/>
              </a:rPr>
              <a:t>Lokpal</a:t>
            </a:r>
            <a:r>
              <a:rPr lang="en-US" sz="2200" i="1" dirty="0" smtClean="0">
                <a:latin typeface="Book Antiqua"/>
                <a:cs typeface="Book Antiqua"/>
              </a:rPr>
              <a:t> (Corruption Ombudsman  for public officials) </a:t>
            </a:r>
          </a:p>
          <a:p>
            <a:pPr marL="342900" indent="-342900" algn="ctr">
              <a:buFont typeface="Arial"/>
              <a:buChar char="•"/>
            </a:pPr>
            <a:endParaRPr lang="en-US" sz="2200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Book Antiqua"/>
                <a:cs typeface="Book Antiqua"/>
              </a:rPr>
              <a:t>Circulation of Amendments and Legislative Debate in Parliament </a:t>
            </a:r>
          </a:p>
          <a:p>
            <a:pPr marL="342900" indent="-342900">
              <a:buFont typeface="Arial"/>
              <a:buChar char="•"/>
            </a:pPr>
            <a:endParaRPr lang="en-US" sz="2200" i="1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Book Antiqua"/>
                <a:cs typeface="Book Antiqua"/>
              </a:rPr>
              <a:t>Voice vs. Recorded Vote of MPs</a:t>
            </a:r>
          </a:p>
          <a:p>
            <a:pPr marL="342900" indent="-342900">
              <a:buFont typeface="Arial"/>
              <a:buChar char="•"/>
            </a:pPr>
            <a:endParaRPr lang="en-US" sz="2200" dirty="0">
              <a:latin typeface="Book Antiqua"/>
              <a:cs typeface="Book Antiqua"/>
            </a:endParaRPr>
          </a:p>
          <a:p>
            <a:r>
              <a:rPr lang="en-US" sz="2200" b="1" dirty="0">
                <a:latin typeface="Book Antiqua"/>
                <a:cs typeface="Book Antiqua"/>
              </a:rPr>
              <a:t>Leverage: 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latin typeface="Book Antiqua"/>
                <a:cs typeface="Book Antiqua"/>
              </a:rPr>
              <a:t>Engaging with </a:t>
            </a:r>
            <a:r>
              <a:rPr lang="en-US" sz="2200" dirty="0" smtClean="0">
                <a:latin typeface="Book Antiqua"/>
                <a:cs typeface="Book Antiqua"/>
              </a:rPr>
              <a:t>Committees inviting comments e.g. Criminal Laws Bill </a:t>
            </a:r>
          </a:p>
          <a:p>
            <a:pPr marL="342900" indent="-342900">
              <a:buFont typeface="Arial"/>
              <a:buChar char="•"/>
            </a:pPr>
            <a:endParaRPr lang="en-US" sz="2200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Book Antiqua"/>
                <a:cs typeface="Book Antiqua"/>
              </a:rPr>
              <a:t>Tracking Proceedings Data </a:t>
            </a:r>
            <a:r>
              <a:rPr lang="en-US" sz="2200" i="1" dirty="0" smtClean="0">
                <a:latin typeface="Book Antiqua"/>
                <a:cs typeface="Book Antiqua"/>
              </a:rPr>
              <a:t>e.g. 116 </a:t>
            </a:r>
            <a:r>
              <a:rPr lang="en-US" sz="2200" i="1" dirty="0">
                <a:latin typeface="Book Antiqua"/>
                <a:cs typeface="Book Antiqua"/>
              </a:rPr>
              <a:t>Bills, 36% passed in </a:t>
            </a:r>
            <a:r>
              <a:rPr lang="en-US" sz="2200" i="1" dirty="0" err="1">
                <a:latin typeface="Book Antiqua"/>
                <a:cs typeface="Book Antiqua"/>
              </a:rPr>
              <a:t>Lok</a:t>
            </a:r>
            <a:r>
              <a:rPr lang="en-US" sz="2200" i="1" dirty="0">
                <a:latin typeface="Book Antiqua"/>
                <a:cs typeface="Book Antiqua"/>
              </a:rPr>
              <a:t> </a:t>
            </a:r>
            <a:r>
              <a:rPr lang="en-US" sz="2200" i="1" dirty="0" err="1">
                <a:latin typeface="Book Antiqua"/>
                <a:cs typeface="Book Antiqua"/>
              </a:rPr>
              <a:t>Sabha</a:t>
            </a:r>
            <a:r>
              <a:rPr lang="en-US" sz="2200" i="1" dirty="0">
                <a:latin typeface="Book Antiqua"/>
                <a:cs typeface="Book Antiqua"/>
              </a:rPr>
              <a:t> were debated for less than </a:t>
            </a:r>
            <a:r>
              <a:rPr lang="en-US" sz="2200" i="1" dirty="0" smtClean="0">
                <a:latin typeface="Book Antiqua"/>
                <a:cs typeface="Book Antiqua"/>
              </a:rPr>
              <a:t>30 minutes</a:t>
            </a:r>
            <a:r>
              <a:rPr lang="en-US" sz="2200" i="1" dirty="0">
                <a:latin typeface="Book Antiqua"/>
                <a:cs typeface="Book Antiqua"/>
              </a:rPr>
              <a:t>. </a:t>
            </a:r>
            <a:r>
              <a:rPr lang="en-US" sz="2200" i="1" dirty="0" smtClean="0">
                <a:latin typeface="Book Antiqua"/>
                <a:cs typeface="Book Antiqua"/>
              </a:rPr>
              <a:t>20 </a:t>
            </a:r>
            <a:r>
              <a:rPr lang="en-US" sz="2200" i="1" dirty="0">
                <a:latin typeface="Book Antiqua"/>
                <a:cs typeface="Book Antiqua"/>
              </a:rPr>
              <a:t>Bills were passed in less than 5</a:t>
            </a:r>
            <a:r>
              <a:rPr lang="en-US" sz="2200" i="1" dirty="0" smtClean="0">
                <a:latin typeface="Book Antiqua"/>
                <a:cs typeface="Book Antiqua"/>
              </a:rPr>
              <a:t> </a:t>
            </a:r>
            <a:r>
              <a:rPr lang="en-US" sz="2200" i="1" dirty="0">
                <a:latin typeface="Book Antiqua"/>
                <a:cs typeface="Book Antiqua"/>
              </a:rPr>
              <a:t>minutes</a:t>
            </a:r>
            <a:endParaRPr lang="en-US" sz="2200" dirty="0">
              <a:latin typeface="Book Antiqua"/>
              <a:cs typeface="Book Antiqua"/>
            </a:endParaRPr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17145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rgbClr val="0000FF"/>
                </a:solidFill>
                <a:latin typeface="Book Antiqua" pitchFamily="18" charset="0"/>
              </a:rPr>
              <a:t>Stage 2: Enablers for Legislative Tracking 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rot="21060000" flipH="1">
            <a:off x="1261845" y="4420975"/>
            <a:ext cx="44450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 rot="21060000" flipH="1">
            <a:off x="1356985" y="3205840"/>
            <a:ext cx="4445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rot="21060000" flipH="1">
            <a:off x="1396850" y="2087338"/>
            <a:ext cx="46038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pic>
        <p:nvPicPr>
          <p:cNvPr id="61" name="Picture 60" descr="mike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098" y="2351264"/>
            <a:ext cx="12176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45" descr="C:\Users\IPRS 2\Downloads\Parliament_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6515" y="1055688"/>
            <a:ext cx="3108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63" descr="cha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6432" y="3519010"/>
            <a:ext cx="830263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64" descr="volunteer_hands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3233" y="5490427"/>
            <a:ext cx="103346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Line 6"/>
          <p:cNvSpPr>
            <a:spLocks noChangeShapeType="1"/>
          </p:cNvSpPr>
          <p:nvPr/>
        </p:nvSpPr>
        <p:spPr bwMode="auto">
          <a:xfrm rot="21060000" flipH="1">
            <a:off x="1261721" y="5141065"/>
            <a:ext cx="4445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081" name="TextBox 70"/>
          <p:cNvSpPr txBox="1">
            <a:spLocks noChangeArrowheads="1"/>
          </p:cNvSpPr>
          <p:nvPr/>
        </p:nvSpPr>
        <p:spPr bwMode="auto">
          <a:xfrm>
            <a:off x="-1517650" y="1371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48" descr="C:\Users\IPRS 2\Desktop\prs_log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6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7" grpId="0"/>
      <p:bldP spid="2058" grpId="0"/>
      <p:bldP spid="2059" grpId="0"/>
      <p:bldP spid="2060" grpId="0"/>
      <p:bldP spid="2061" grpId="0"/>
      <p:bldP spid="34" grpId="0" animBg="1"/>
      <p:bldP spid="35" grpId="0" animBg="1"/>
      <p:bldP spid="36" grpId="0" animBg="1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71449" y="1543760"/>
            <a:ext cx="6155746" cy="5080595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No </a:t>
            </a:r>
            <a:r>
              <a:rPr lang="en-US" sz="2400" dirty="0">
                <a:latin typeface="Book Antiqua"/>
                <a:cs typeface="Book Antiqua"/>
              </a:rPr>
              <a:t>comprehensive public database of the dates of enforcement of various laws – partial notification and no </a:t>
            </a:r>
            <a:r>
              <a:rPr lang="en-US" sz="2400" dirty="0" smtClean="0">
                <a:latin typeface="Book Antiqua"/>
                <a:cs typeface="Book Antiqua"/>
              </a:rPr>
              <a:t>notification</a:t>
            </a:r>
            <a:endParaRPr lang="en-US" sz="2400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Government rule </a:t>
            </a:r>
            <a:r>
              <a:rPr lang="en-US" sz="2400" dirty="0">
                <a:latin typeface="Book Antiqua"/>
                <a:cs typeface="Book Antiqua"/>
              </a:rPr>
              <a:t>m</a:t>
            </a:r>
            <a:r>
              <a:rPr lang="en-US" sz="2400" dirty="0" smtClean="0">
                <a:latin typeface="Book Antiqua"/>
                <a:cs typeface="Book Antiqua"/>
              </a:rPr>
              <a:t>aking </a:t>
            </a:r>
            <a:r>
              <a:rPr lang="en-US" sz="2400" dirty="0">
                <a:latin typeface="Book Antiqua"/>
                <a:cs typeface="Book Antiqua"/>
              </a:rPr>
              <a:t>p</a:t>
            </a:r>
            <a:r>
              <a:rPr lang="en-US" sz="2400" dirty="0" smtClean="0">
                <a:latin typeface="Book Antiqua"/>
                <a:cs typeface="Book Antiqua"/>
              </a:rPr>
              <a:t>rocess not transparent</a:t>
            </a:r>
          </a:p>
          <a:p>
            <a:pPr algn="ctr"/>
            <a:endParaRPr lang="en-US" sz="2400" i="1" dirty="0">
              <a:latin typeface="Book Antiqua"/>
              <a:cs typeface="Book Antiqua"/>
            </a:endParaRPr>
          </a:p>
          <a:p>
            <a:r>
              <a:rPr lang="en-US" sz="2400" b="1" dirty="0">
                <a:latin typeface="Book Antiqua"/>
                <a:cs typeface="Book Antiqua"/>
              </a:rPr>
              <a:t>Leverage: 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Maintain database on laws enacted since 1990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ook Antiqua"/>
                <a:cs typeface="Book Antiqua"/>
              </a:rPr>
              <a:t>Engaging to citizens/experts e.g. </a:t>
            </a:r>
            <a:r>
              <a:rPr lang="en-US" sz="2400" i="1" dirty="0" smtClean="0">
                <a:latin typeface="Book Antiqua"/>
                <a:cs typeface="Book Antiqua"/>
              </a:rPr>
              <a:t>Companies </a:t>
            </a:r>
            <a:r>
              <a:rPr lang="en-US" sz="2400" i="1" dirty="0">
                <a:latin typeface="Book Antiqua"/>
                <a:cs typeface="Book Antiqua"/>
              </a:rPr>
              <a:t>Rules Information Technology Act, Civil Liability for Nuclear Damage Act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Book Antiqua"/>
              <a:cs typeface="Book Antiqua"/>
            </a:endParaRPr>
          </a:p>
          <a:p>
            <a:pPr algn="ctr"/>
            <a:endParaRPr lang="en-US" sz="2400" i="1" dirty="0" smtClean="0">
              <a:latin typeface="Book Antiqua"/>
              <a:cs typeface="Book Antiqua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Book Antiqua"/>
              <a:cs typeface="Book Antiqua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578600" y="1981200"/>
            <a:ext cx="2362200" cy="608013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Presidential Assent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105525" y="5251450"/>
            <a:ext cx="3038475" cy="354013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Rules and regulations framed</a:t>
            </a:r>
          </a:p>
        </p:txBody>
      </p:sp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17145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rot="21240000" flipH="1">
            <a:off x="7704138" y="2487613"/>
            <a:ext cx="46037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rot="21240000" flipH="1">
            <a:off x="7615238" y="3705225"/>
            <a:ext cx="46037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pic>
        <p:nvPicPr>
          <p:cNvPr id="2083" name="Picture 35" descr="C:\Users\IPRS 2\Desktop\rashtrapati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1228725"/>
            <a:ext cx="17018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4" name="Picture 46" descr="C:\Users\IPRS 2\Desktop\gazet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7975" y="2968625"/>
            <a:ext cx="20923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67" descr="rules.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35813" y="4208463"/>
            <a:ext cx="914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1" name="TextBox 70"/>
          <p:cNvSpPr txBox="1">
            <a:spLocks noChangeArrowheads="1"/>
          </p:cNvSpPr>
          <p:nvPr/>
        </p:nvSpPr>
        <p:spPr bwMode="auto">
          <a:xfrm>
            <a:off x="-1517650" y="1371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48" descr="C:\Users\IPRS 2\Desktop\prs_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510" y="475510"/>
            <a:ext cx="6712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Book Antiqua" pitchFamily="18" charset="0"/>
              </a:rPr>
              <a:t>Stage </a:t>
            </a:r>
            <a:r>
              <a:rPr lang="en-US" sz="2800" dirty="0" smtClean="0">
                <a:solidFill>
                  <a:srgbClr val="0000FF"/>
                </a:solidFill>
                <a:latin typeface="Book Antiqua" pitchFamily="18" charset="0"/>
              </a:rPr>
              <a:t>3: Enablers for Legislative </a:t>
            </a:r>
            <a:r>
              <a:rPr lang="en-US" sz="2800" dirty="0">
                <a:solidFill>
                  <a:srgbClr val="0000FF"/>
                </a:solidFill>
                <a:latin typeface="Book Antiqua" pitchFamily="18" charset="0"/>
              </a:rPr>
              <a:t>Tracking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61" grpId="0"/>
      <p:bldP spid="2063" grpId="0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DA111B-E8BF-9C4E-A418-7D4C2DF347BD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-7344" y="109861"/>
            <a:ext cx="8901113" cy="1143000"/>
          </a:xfrm>
        </p:spPr>
        <p:txBody>
          <a:bodyPr/>
          <a:lstStyle/>
          <a:p>
            <a:pPr algn="l" eaLnBrk="1" hangingPunct="1"/>
            <a:r>
              <a:rPr lang="en-US" sz="2800" kern="12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charset="0"/>
              </a:rPr>
              <a:t>Legislative Process in State Legislatures in India</a:t>
            </a:r>
            <a:endParaRPr lang="en-US" sz="2800" kern="1200" dirty="0">
              <a:solidFill>
                <a:srgbClr val="0000FF"/>
              </a:solidFill>
              <a:latin typeface="Book Antiqua" pitchFamily="18" charset="0"/>
              <a:ea typeface="+mn-ea"/>
              <a:cs typeface="Arial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2235200"/>
            <a:ext cx="9072563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8" descr="C:\Users\IPRS 2\Desktop\prs_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  <p:sp>
        <p:nvSpPr>
          <p:cNvPr id="8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736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63DD8C-80A9-9742-B271-C08C9014671C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86875" cy="1143000"/>
          </a:xfrm>
        </p:spPr>
        <p:txBody>
          <a:bodyPr/>
          <a:lstStyle/>
          <a:p>
            <a:pPr algn="l" eaLnBrk="1" hangingPunct="1"/>
            <a:r>
              <a:rPr lang="en-US" sz="2800" kern="1200" dirty="0">
                <a:solidFill>
                  <a:srgbClr val="0000FF"/>
                </a:solidFill>
                <a:latin typeface="Book Antiqua" pitchFamily="18" charset="0"/>
                <a:cs typeface="Arial" charset="0"/>
              </a:rPr>
              <a:t>Legislative Process in State Legislatures in India</a:t>
            </a:r>
            <a:endParaRPr lang="en-US" sz="2800" kern="1200" dirty="0">
              <a:solidFill>
                <a:srgbClr val="0000FF"/>
              </a:solidFill>
              <a:latin typeface="Book Antiqua" pitchFamily="18" charset="0"/>
              <a:ea typeface="+mn-ea"/>
              <a:cs typeface="Arial" charset="0"/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538790"/>
            <a:ext cx="8929688" cy="38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8" descr="C:\Users\IPRS 2\Desktop\prs_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44450" y="90872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34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-1726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rgbClr val="0000FF"/>
                </a:solidFill>
                <a:latin typeface="Book Antiqua" pitchFamily="18" charset="0"/>
              </a:rPr>
              <a:t>Summary – Structural Constraints in Tracking Legislation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>
            <a:off x="44450" y="1028700"/>
            <a:ext cx="914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pic>
        <p:nvPicPr>
          <p:cNvPr id="21" name="Picture 48" descr="C:\Users\IPRS 2\Desktop\prs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0037" y="6350"/>
            <a:ext cx="1230313" cy="687278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Dependence on Parliament to place legislative information in public domain</a:t>
            </a:r>
          </a:p>
          <a:p>
            <a:endParaRPr lang="en-IN" sz="2800" dirty="0">
              <a:solidFill>
                <a:schemeClr val="accent6">
                  <a:lumMod val="75000"/>
                </a:schemeClr>
              </a:solidFill>
              <a:latin typeface="Book Antiqua"/>
              <a:cs typeface="Book Antiqua"/>
            </a:endParaRPr>
          </a:p>
          <a:p>
            <a:r>
              <a:rPr lang="en-IN" sz="2800" dirty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Non-standardised format of data– PDF; non-standardised/ non digital formats – image files</a:t>
            </a: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!</a:t>
            </a:r>
          </a:p>
          <a:p>
            <a:pPr marL="0" indent="0">
              <a:buNone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 </a:t>
            </a:r>
            <a:endParaRPr lang="en-IN" sz="2800" dirty="0">
              <a:solidFill>
                <a:schemeClr val="accent6">
                  <a:lumMod val="75000"/>
                </a:schemeClr>
              </a:solidFill>
              <a:latin typeface="Book Antiqua"/>
              <a:cs typeface="Book Antiqua"/>
            </a:endParaRPr>
          </a:p>
          <a:p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Unpredictability of legislative process </a:t>
            </a:r>
          </a:p>
          <a:p>
            <a:endParaRPr lang="en-IN" sz="2800" dirty="0">
              <a:solidFill>
                <a:schemeClr val="accent6">
                  <a:lumMod val="75000"/>
                </a:schemeClr>
              </a:solidFill>
              <a:latin typeface="Book Antiqua"/>
              <a:cs typeface="Book Antiqua"/>
            </a:endParaRPr>
          </a:p>
          <a:p>
            <a:endParaRPr lang="en-IN" sz="2800" dirty="0" smtClean="0">
              <a:solidFill>
                <a:schemeClr val="accent6">
                  <a:lumMod val="75000"/>
                </a:schemeClr>
              </a:solidFill>
              <a:latin typeface="Book Antiqua"/>
              <a:cs typeface="Book Antiqua"/>
            </a:endParaRPr>
          </a:p>
          <a:p>
            <a:endParaRPr lang="en-IN" sz="2800" dirty="0" smtClean="0">
              <a:solidFill>
                <a:schemeClr val="accent6">
                  <a:lumMod val="75000"/>
                </a:schemeClr>
              </a:solidFill>
              <a:latin typeface="Book Antiqua"/>
              <a:cs typeface="Book Antiqua"/>
            </a:endParaRPr>
          </a:p>
          <a:p>
            <a:pPr algn="ctr">
              <a:buNone/>
            </a:pPr>
            <a:endParaRPr lang="en-IN" sz="2800" dirty="0" smtClean="0">
              <a:solidFill>
                <a:schemeClr val="accent6">
                  <a:lumMod val="75000"/>
                </a:schemeClr>
              </a:solidFill>
              <a:latin typeface="Book Antiqua"/>
              <a:cs typeface="Book Antiqua"/>
            </a:endParaRPr>
          </a:p>
          <a:p>
            <a:pPr algn="ctr">
              <a:buNone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Book Antiqua"/>
                <a:cs typeface="Book Antiqua"/>
              </a:rPr>
              <a:t>          </a:t>
            </a:r>
          </a:p>
          <a:p>
            <a:pPr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72595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9888</TotalTime>
  <Words>503</Words>
  <Application>Microsoft Macintosh PowerPoint</Application>
  <PresentationFormat>On-screen Show (4:3)</PresentationFormat>
  <Paragraphs>112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Draft to Enactment –  Learnings from Legislative Tracking   </vt:lpstr>
      <vt:lpstr>Federal Structure – The Indian Context </vt:lpstr>
      <vt:lpstr>PowerPoint Presentation</vt:lpstr>
      <vt:lpstr>PowerPoint Presentation</vt:lpstr>
      <vt:lpstr>PowerPoint Presentation</vt:lpstr>
      <vt:lpstr>PowerPoint Presentation</vt:lpstr>
      <vt:lpstr>Legislative Process in State Legislatures in India</vt:lpstr>
      <vt:lpstr>Legislative Process in State Legislatures in India</vt:lpstr>
      <vt:lpstr>PowerPoint Presentation</vt:lpstr>
      <vt:lpstr>PowerPoint Presentation</vt:lpstr>
      <vt:lpstr>      Thank You  mandira@prsindia.org  PRS Legislative Research| New Delhi| India  www.prsindia.org|@prslegislative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Microsoft Office User</cp:lastModifiedBy>
  <cp:revision>119</cp:revision>
  <dcterms:created xsi:type="dcterms:W3CDTF">2009-09-16T09:01:39Z</dcterms:created>
  <dcterms:modified xsi:type="dcterms:W3CDTF">2014-05-28T12:27:13Z</dcterms:modified>
</cp:coreProperties>
</file>