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4" r:id="rId6"/>
    <p:sldId id="288" r:id="rId7"/>
    <p:sldId id="289" r:id="rId8"/>
    <p:sldId id="290" r:id="rId9"/>
    <p:sldId id="293" r:id="rId10"/>
    <p:sldId id="291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mblee-nationale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semblee-nationale.fr/qui/index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69730" y="1336210"/>
            <a:ext cx="6850324" cy="1204306"/>
          </a:xfrm>
        </p:spPr>
        <p:txBody>
          <a:bodyPr/>
          <a:lstStyle/>
          <a:p>
            <a:r>
              <a:rPr lang="en-US" dirty="0" smtClean="0"/>
              <a:t>A COMMITMENT TO SOCIABILITY IN parliament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Romain </a:t>
            </a:r>
            <a:r>
              <a:rPr lang="fr-FR" dirty="0" err="1" smtClean="0"/>
              <a:t>Lecler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365760"/>
            <a:ext cx="8853055" cy="548640"/>
          </a:xfrm>
        </p:spPr>
        <p:txBody>
          <a:bodyPr/>
          <a:lstStyle/>
          <a:p>
            <a:pPr algn="ctr"/>
            <a:r>
              <a:rPr lang="en-US" dirty="0" smtClean="0"/>
              <a:t>INDEX OF </a:t>
            </a:r>
            <a:r>
              <a:rPr lang="en-US" dirty="0" smtClean="0"/>
              <a:t>ACTIVITY SHARE in NATIONAL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0543" y="1184079"/>
            <a:ext cx="256993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http://www.nosdeputes.fr/synthesetri/4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9797" y="945552"/>
            <a:ext cx="487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Index of Activity </a:t>
            </a:r>
            <a:r>
              <a:rPr lang="en-US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= (38/17535+66/31795</a:t>
            </a: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…) /</a:t>
            </a:r>
            <a:r>
              <a:rPr lang="en-US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12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84810"/>
              </p:ext>
            </p:extLst>
          </p:nvPr>
        </p:nvGraphicFramePr>
        <p:xfrm>
          <a:off x="-1" y="1556851"/>
          <a:ext cx="8922330" cy="4997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683"/>
                <a:gridCol w="817956"/>
                <a:gridCol w="709695"/>
                <a:gridCol w="625495"/>
                <a:gridCol w="706689"/>
                <a:gridCol w="688646"/>
                <a:gridCol w="604446"/>
                <a:gridCol w="724733"/>
                <a:gridCol w="784875"/>
                <a:gridCol w="637525"/>
                <a:gridCol w="682632"/>
                <a:gridCol w="637525"/>
                <a:gridCol w="598430"/>
              </a:tblGrid>
              <a:tr h="1158640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Semaines</a:t>
                      </a:r>
                      <a:r>
                        <a:rPr lang="en-US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d'activité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Commission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Hémicycle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Amendements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Rapports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Propositions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Questions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3244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wordArt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réunion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interv</a:t>
                      </a: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Interv</a:t>
                      </a:r>
                      <a:r>
                        <a:rPr lang="en-US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interv</a:t>
                      </a: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signés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adoptés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écrits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écrites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signées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écrites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orales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3033">
                <a:tc vMerge="1">
                  <a:txBody>
                    <a:bodyPr/>
                    <a:lstStyle/>
                    <a:p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longues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err="1">
                          <a:solidFill>
                            <a:schemeClr val="tx1"/>
                          </a:solidFill>
                          <a:effectLst/>
                        </a:rPr>
                        <a:t>courtes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1440" marB="91440"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Damien Abad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291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1143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365760"/>
            <a:ext cx="8853055" cy="548640"/>
          </a:xfrm>
        </p:spPr>
        <p:txBody>
          <a:bodyPr/>
          <a:lstStyle/>
          <a:p>
            <a:pPr algn="ctr"/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9382" y="889844"/>
            <a:ext cx="87006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characteristics that such “central” MPs have</a:t>
            </a:r>
            <a:r>
              <a:rPr lang="en-US" dirty="0"/>
              <a:t>:</a:t>
            </a:r>
            <a:endParaRPr lang="en-US" dirty="0"/>
          </a:p>
          <a:p>
            <a:r>
              <a:rPr lang="en-US" dirty="0"/>
              <a:t>- Most of them are </a:t>
            </a:r>
            <a:r>
              <a:rPr lang="en-US" dirty="0" smtClean="0"/>
              <a:t>right-wing, in an Assembly that has a clear </a:t>
            </a:r>
            <a:r>
              <a:rPr lang="en-US" smtClean="0"/>
              <a:t>left-wing majority.</a:t>
            </a:r>
            <a:endParaRPr lang="en-US" i="1" dirty="0"/>
          </a:p>
          <a:p>
            <a:r>
              <a:rPr lang="en-US" dirty="0"/>
              <a:t>- They have been reelected many times, much more than the average.</a:t>
            </a:r>
          </a:p>
          <a:p>
            <a:r>
              <a:rPr lang="en-US" dirty="0"/>
              <a:t>- They are much more "active" MPs than the average.</a:t>
            </a:r>
          </a:p>
          <a:p>
            <a:r>
              <a:rPr lang="en-US" dirty="0"/>
              <a:t>- A very few of them seem to have any chance to access a government position.</a:t>
            </a:r>
          </a:p>
          <a:p>
            <a:endParaRPr lang="en-US" dirty="0" smtClean="0"/>
          </a:p>
          <a:p>
            <a:r>
              <a:rPr lang="en-US" dirty="0" smtClean="0"/>
              <a:t>This may help to see an </a:t>
            </a:r>
            <a:r>
              <a:rPr lang="en-US" dirty="0"/>
              <a:t>opposition between MPs investing on positions outside of the Parliament (e.g. in a government, especially if they belong to the majority) and MPs investing on the sociability within the French National Assembly, as measured by their commitment to study groups.</a:t>
            </a:r>
          </a:p>
        </p:txBody>
      </p:sp>
    </p:spTree>
    <p:extLst>
      <p:ext uri="{BB962C8B-B14F-4D97-AF65-F5344CB8AC3E}">
        <p14:creationId xmlns:p14="http://schemas.microsoft.com/office/powerpoint/2010/main" val="34484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124691"/>
            <a:ext cx="8853055" cy="789709"/>
          </a:xfrm>
        </p:spPr>
        <p:txBody>
          <a:bodyPr/>
          <a:lstStyle/>
          <a:p>
            <a:pPr algn="ctr"/>
            <a:r>
              <a:rPr lang="en-US" sz="2400" dirty="0" smtClean="0"/>
              <a:t>The LIST OF STUDY GROUPS </a:t>
            </a:r>
            <a:r>
              <a:rPr lang="en-US" sz="2400" dirty="0" err="1" smtClean="0"/>
              <a:t>withIN</a:t>
            </a:r>
            <a:r>
              <a:rPr lang="en-US" sz="2400" dirty="0" smtClean="0"/>
              <a:t> THE NATIONAL ASSEMBLY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9325" r="41211" b="11309"/>
          <a:stretch/>
        </p:blipFill>
        <p:spPr bwMode="auto">
          <a:xfrm>
            <a:off x="203199" y="941445"/>
            <a:ext cx="5776687" cy="58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7855" y="1136073"/>
            <a:ext cx="2988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hlinkClick r:id="rId3"/>
              </a:rPr>
              <a:t>Accueil</a:t>
            </a:r>
            <a:r>
              <a:rPr lang="fr-FR" sz="1000" dirty="0"/>
              <a:t> &gt; </a:t>
            </a:r>
            <a:r>
              <a:rPr lang="fr-FR" sz="1000" dirty="0">
                <a:hlinkClick r:id="rId4"/>
              </a:rPr>
              <a:t>Les députés</a:t>
            </a:r>
            <a:r>
              <a:rPr lang="fr-FR" sz="1000" dirty="0"/>
              <a:t> &gt; Liste des groupes d'études </a:t>
            </a:r>
          </a:p>
        </p:txBody>
      </p:sp>
    </p:spTree>
    <p:extLst>
      <p:ext uri="{BB962C8B-B14F-4D97-AF65-F5344CB8AC3E}">
        <p14:creationId xmlns:p14="http://schemas.microsoft.com/office/powerpoint/2010/main" val="911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524"/>
            <a:ext cx="8853055" cy="548640"/>
          </a:xfrm>
        </p:spPr>
        <p:txBody>
          <a:bodyPr/>
          <a:lstStyle/>
          <a:p>
            <a:pPr algn="ctr"/>
            <a:r>
              <a:rPr lang="en-US" sz="2400" dirty="0" smtClean="0"/>
              <a:t>MEMBERS OF THE STUDY GROUP ON RURAL POLICIES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10317" r="34407" b="6250"/>
          <a:stretch/>
        </p:blipFill>
        <p:spPr bwMode="auto">
          <a:xfrm>
            <a:off x="170204" y="699322"/>
            <a:ext cx="6604000" cy="610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4204" y="6150114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(…)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1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254920"/>
            <a:ext cx="8853055" cy="548640"/>
          </a:xfrm>
        </p:spPr>
        <p:txBody>
          <a:bodyPr/>
          <a:lstStyle/>
          <a:p>
            <a:pPr algn="ctr"/>
            <a:r>
              <a:rPr lang="fr-FR" sz="2600" dirty="0" smtClean="0"/>
              <a:t>MEMBERS OF THE STUDY GROUP ON </a:t>
            </a:r>
            <a:r>
              <a:rPr lang="fr-FR" sz="2600" dirty="0" smtClean="0"/>
              <a:t>TRUFFLES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9325" r="36415" b="9722"/>
          <a:stretch/>
        </p:blipFill>
        <p:spPr bwMode="auto">
          <a:xfrm>
            <a:off x="377370" y="866895"/>
            <a:ext cx="6371773" cy="59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365760"/>
            <a:ext cx="8853055" cy="548640"/>
          </a:xfrm>
        </p:spPr>
        <p:txBody>
          <a:bodyPr/>
          <a:lstStyle/>
          <a:p>
            <a:pPr algn="ctr"/>
            <a:r>
              <a:rPr lang="en-US" dirty="0" smtClean="0"/>
              <a:t>MOST POPULATED STUDY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59808"/>
              </p:ext>
            </p:extLst>
          </p:nvPr>
        </p:nvGraphicFramePr>
        <p:xfrm>
          <a:off x="374072" y="983675"/>
          <a:ext cx="4641273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7928"/>
                <a:gridCol w="593345"/>
              </a:tblGrid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“Rural Policies”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“Commerce and Crafts”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“Hunting and Territories”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“Tourism”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“Small Business”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« Food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Industry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 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“Regional Languages”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“Wine Production”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“Equitable Economy”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“Car”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“Country Planning”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“Oil Shale Extraction”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“Animal Breeding”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“Ageing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Population”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7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“The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Internet and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the Digital Society”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08073" y="1801091"/>
            <a:ext cx="3029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…and</a:t>
            </a:r>
            <a:r>
              <a:rPr lang="en-US" dirty="0" smtClean="0"/>
              <a:t> </a:t>
            </a:r>
            <a:r>
              <a:rPr lang="en-US" dirty="0"/>
              <a:t>"Truffle" (43</a:t>
            </a:r>
            <a:r>
              <a:rPr lang="en-US" dirty="0" smtClean="0"/>
              <a:t>), “Balneology” (42), “Granite and Quarries” (42), “Tibet” (41),  “</a:t>
            </a:r>
            <a:r>
              <a:rPr lang="en-US" dirty="0" err="1" smtClean="0"/>
              <a:t>Corrida</a:t>
            </a:r>
            <a:r>
              <a:rPr lang="en-US" dirty="0" smtClean="0"/>
              <a:t>” (35), “Cancer” (32), </a:t>
            </a:r>
            <a:r>
              <a:rPr lang="fr-FR" dirty="0"/>
              <a:t>« </a:t>
            </a:r>
            <a:r>
              <a:rPr lang="en-US" dirty="0"/>
              <a:t> "Chestnut Groves" (25), "Sign Language" (25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365760"/>
            <a:ext cx="8853055" cy="548640"/>
          </a:xfrm>
        </p:spPr>
        <p:txBody>
          <a:bodyPr/>
          <a:lstStyle/>
          <a:p>
            <a:pPr algn="ctr"/>
            <a:r>
              <a:rPr lang="fr-FR" dirty="0" smtClean="0"/>
              <a:t>LEFT/WING UNBALANCED STUDY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10116"/>
              </p:ext>
            </p:extLst>
          </p:nvPr>
        </p:nvGraphicFramePr>
        <p:xfrm>
          <a:off x="235527" y="983669"/>
          <a:ext cx="8589819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289"/>
                <a:gridCol w="1661039"/>
                <a:gridCol w="1191491"/>
              </a:tblGrid>
              <a:tr h="27432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Study</a:t>
                      </a:r>
                      <a:r>
                        <a:rPr lang="fr-FR" sz="1600" dirty="0" smtClean="0"/>
                        <a:t> 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% PS</a:t>
                      </a:r>
                      <a:endParaRPr lang="en-US" sz="16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% UMP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Asbestos (Amiante) (n=36)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68</a:t>
                      </a:r>
                      <a:endParaRPr lang="en-US" sz="16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 Economy (n=46)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61</a:t>
                      </a:r>
                    </a:p>
                    <a:p>
                      <a:r>
                        <a:rPr lang="fr-FR" sz="1500" dirty="0" smtClean="0"/>
                        <a:t>(18% Green Party)</a:t>
                      </a:r>
                      <a:endParaRPr lang="en-US" sz="15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Equitable Economy (n=93)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72</a:t>
                      </a:r>
                      <a:endParaRPr lang="en-US" sz="16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20</a:t>
                      </a:r>
                      <a:endParaRPr lang="en-US" sz="1600" dirty="0" smtClean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Gender and Women Rights (n=28)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69</a:t>
                      </a:r>
                      <a:endParaRPr lang="en-US" sz="16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Poverty, Job Insecurity and Homeless Population (n=58)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64</a:t>
                      </a:r>
                      <a:endParaRPr lang="en-US" sz="16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Debt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Burden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(n=54)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63</a:t>
                      </a:r>
                      <a:endParaRPr lang="en-US" sz="16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Langues </a:t>
                      </a:r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regionales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(n=109)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59</a:t>
                      </a:r>
                      <a:endParaRPr lang="en-US" sz="16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36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Education (n=52)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88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 and Fostering (n=60)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73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(n=47)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76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Sects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(n=42)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61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Professions and Coordination (n=40)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67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Cross-Border Workers (n=56)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59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Business (n=114)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58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Beer Industry (n=43)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66</a:t>
                      </a:r>
                      <a:endParaRPr lang="en-US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109" y="144080"/>
            <a:ext cx="9171709" cy="548640"/>
          </a:xfrm>
        </p:spPr>
        <p:txBody>
          <a:bodyPr/>
          <a:lstStyle/>
          <a:p>
            <a:pPr algn="ctr"/>
            <a:r>
              <a:rPr lang="en-US" dirty="0" smtClean="0"/>
              <a:t>COUNTRIES WHERE LEFT/RIGHT MPs are overrepresented within “Friendship Groups”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:\Users\loupdessteppes\Desktop\TRAVAIL AVION\ASSEMBLEE NATIONALE\groupes d amities\BONNES CARTES\Carte monde gauche versus droite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848" y="637310"/>
            <a:ext cx="10612582" cy="6470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365760"/>
            <a:ext cx="8853055" cy="548640"/>
          </a:xfrm>
        </p:spPr>
        <p:txBody>
          <a:bodyPr/>
          <a:lstStyle/>
          <a:p>
            <a:pPr algn="ctr"/>
            <a:r>
              <a:rPr lang="en-US" dirty="0" smtClean="0"/>
              <a:t>MOST CENTRAL MPS ACCORDING TO THEIR PARTICIPATION IN STUDY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F:\2009-2012\COURS SEMINAIRES\PARIS\ASSEMBLEE NATIONALE\groupes de travail\BASE DEPUTES\reseau deputes les plus centrau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8" y="1149927"/>
            <a:ext cx="9601200" cy="4904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418" y="213360"/>
            <a:ext cx="3990109" cy="548640"/>
          </a:xfrm>
        </p:spPr>
        <p:txBody>
          <a:bodyPr/>
          <a:lstStyle/>
          <a:p>
            <a:pPr algn="ctr"/>
            <a:r>
              <a:rPr lang="en-US" dirty="0" smtClean="0"/>
              <a:t>22 CENTRAL MPS in STUDY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58805"/>
              </p:ext>
            </p:extLst>
          </p:nvPr>
        </p:nvGraphicFramePr>
        <p:xfrm>
          <a:off x="0" y="30480"/>
          <a:ext cx="5680364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0761"/>
                <a:gridCol w="1420858"/>
                <a:gridCol w="1028745"/>
              </a:tblGrid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UMP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Rank in </a:t>
                      </a:r>
                      <a:r>
                        <a:rPr lang="fr-FR" sz="1400" dirty="0" err="1">
                          <a:effectLst/>
                        </a:rPr>
                        <a:t>Activity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Number of Reelections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Philippe </a:t>
                      </a:r>
                      <a:r>
                        <a:rPr lang="fr-FR" sz="1400" dirty="0" err="1">
                          <a:effectLst/>
                        </a:rPr>
                        <a:t>Vitel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115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Xavier Breton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43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Marc Le Fur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Denis </a:t>
                      </a:r>
                      <a:r>
                        <a:rPr lang="fr-FR" sz="1400" dirty="0" err="1">
                          <a:effectLst/>
                        </a:rPr>
                        <a:t>Jacquat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26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Fernand </a:t>
                      </a:r>
                      <a:r>
                        <a:rPr lang="fr-FR" sz="1400" dirty="0" err="1">
                          <a:effectLst/>
                        </a:rPr>
                        <a:t>Siré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70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Didier Quentin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97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3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Lionnel</a:t>
                      </a:r>
                      <a:r>
                        <a:rPr lang="fr-FR" sz="1400" dirty="0">
                          <a:effectLst/>
                        </a:rPr>
                        <a:t> Luca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64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Patrice Martin-Lalande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195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Lionel </a:t>
                      </a:r>
                      <a:r>
                        <a:rPr lang="fr-FR" sz="1400" dirty="0" err="1">
                          <a:effectLst/>
                        </a:rPr>
                        <a:t>Tardy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32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Virginie Duby-Muller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108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Christian </a:t>
                      </a:r>
                      <a:r>
                        <a:rPr lang="fr-FR" sz="1400" dirty="0" err="1">
                          <a:effectLst/>
                        </a:rPr>
                        <a:t>Kert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324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Jean-Pierre </a:t>
                      </a:r>
                      <a:r>
                        <a:rPr lang="fr-FR" sz="1400" dirty="0" err="1">
                          <a:effectLst/>
                        </a:rPr>
                        <a:t>Decool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39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Hervé Gaymard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165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Armand Jung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497</a:t>
                      </a:r>
                      <a:r>
                        <a:rPr lang="en-US" sz="1400" baseline="300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Kheira</a:t>
                      </a:r>
                      <a:r>
                        <a:rPr lang="fr-FR" sz="1400" dirty="0">
                          <a:effectLst/>
                        </a:rPr>
                        <a:t> Bouziane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251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François </a:t>
                      </a:r>
                      <a:r>
                        <a:rPr lang="fr-FR" sz="1400" dirty="0" err="1">
                          <a:effectLst/>
                        </a:rPr>
                        <a:t>Loncle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403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Dominique </a:t>
                      </a:r>
                      <a:r>
                        <a:rPr lang="fr-FR" sz="1400" dirty="0" err="1">
                          <a:effectLst/>
                        </a:rPr>
                        <a:t>Chauvel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492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Christophe Bouillon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275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UDI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Rudy Salles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100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Alain Bocquet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90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Philippe </a:t>
                      </a:r>
                      <a:r>
                        <a:rPr lang="fr-FR" sz="1400" dirty="0" err="1">
                          <a:effectLst/>
                        </a:rPr>
                        <a:t>Folliot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135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Non Registered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  <a:tr h="1985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Jean Lassalle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  436</a:t>
                      </a:r>
                      <a:r>
                        <a:rPr lang="fr-FR" sz="1400" baseline="30000">
                          <a:effectLst/>
                        </a:rPr>
                        <a:t> </a:t>
                      </a:r>
                      <a:r>
                        <a:rPr lang="fr-FR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499" marR="50499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14109" y="1484990"/>
            <a:ext cx="36298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REELECTIONS</a:t>
            </a:r>
          </a:p>
          <a:p>
            <a:r>
              <a:rPr lang="en-US" sz="1600" dirty="0" smtClean="0"/>
              <a:t>Average </a:t>
            </a:r>
            <a:r>
              <a:rPr lang="en-US" sz="1600" dirty="0"/>
              <a:t>MP reelections = 1.1</a:t>
            </a:r>
          </a:p>
          <a:p>
            <a:r>
              <a:rPr lang="en-US" sz="1600" dirty="0"/>
              <a:t>Average central MPs reelections = 1.9</a:t>
            </a:r>
          </a:p>
          <a:p>
            <a:endParaRPr lang="en-US" sz="1600" dirty="0" smtClean="0"/>
          </a:p>
          <a:p>
            <a:r>
              <a:rPr lang="en-US" sz="1600" dirty="0" smtClean="0"/>
              <a:t>ACTIVITY</a:t>
            </a:r>
            <a:r>
              <a:rPr lang="en-US" sz="1600" dirty="0"/>
              <a:t> </a:t>
            </a:r>
          </a:p>
          <a:p>
            <a:r>
              <a:rPr lang="en-US" sz="1600" dirty="0"/>
              <a:t>Average </a:t>
            </a:r>
            <a:r>
              <a:rPr lang="en-US" sz="1600" dirty="0" smtClean="0"/>
              <a:t>activity share of 1 MP </a:t>
            </a:r>
            <a:r>
              <a:rPr lang="en-US" sz="1600" dirty="0"/>
              <a:t>= </a:t>
            </a:r>
            <a:r>
              <a:rPr lang="en-US" sz="1600" dirty="0" smtClean="0"/>
              <a:t>0.18%</a:t>
            </a:r>
            <a:endParaRPr lang="en-US" sz="1600" dirty="0"/>
          </a:p>
          <a:p>
            <a:r>
              <a:rPr lang="en-US" sz="1600" dirty="0"/>
              <a:t>Average activity </a:t>
            </a:r>
            <a:r>
              <a:rPr lang="en-US" sz="1600" dirty="0" smtClean="0"/>
              <a:t>share of </a:t>
            </a:r>
            <a:r>
              <a:rPr lang="en-US" sz="1600" dirty="0"/>
              <a:t>central MPs = </a:t>
            </a:r>
            <a:r>
              <a:rPr lang="en-US" sz="1600" dirty="0" smtClean="0"/>
              <a:t>0.31%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21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745</TotalTime>
  <Words>671</Words>
  <Application>Microsoft Office PowerPoint</Application>
  <PresentationFormat>On-screen Show (4:3)</PresentationFormat>
  <Paragraphs>241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A COMMITMENT TO SOCIABILITY IN parliament</vt:lpstr>
      <vt:lpstr>The LIST OF STUDY GROUPS withIN THE NATIONAL ASSEMBLY</vt:lpstr>
      <vt:lpstr>MEMBERS OF THE STUDY GROUP ON RURAL POLICIES</vt:lpstr>
      <vt:lpstr>MEMBERS OF THE STUDY GROUP ON TRUFFLES</vt:lpstr>
      <vt:lpstr>MOST POPULATED STUDY GROUPS</vt:lpstr>
      <vt:lpstr>LEFT/WING UNBALANCED STUDY GROUPS</vt:lpstr>
      <vt:lpstr>COUNTRIES WHERE LEFT/RIGHT MPs are overrepresented within “Friendship Groups”</vt:lpstr>
      <vt:lpstr>MOST CENTRAL MPS ACCORDING TO THEIR PARTICIPATION IN STUDY GROUPS</vt:lpstr>
      <vt:lpstr>22 CENTRAL MPS in STUDY GROUPS</vt:lpstr>
      <vt:lpstr>INDEX OF ACTIVITY SHARE in NATIONAL ASSEMBLY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loupdessteppes</dc:creator>
  <cp:lastModifiedBy>loupdessteppes</cp:lastModifiedBy>
  <cp:revision>88</cp:revision>
  <dcterms:created xsi:type="dcterms:W3CDTF">2014-01-19T23:08:26Z</dcterms:created>
  <dcterms:modified xsi:type="dcterms:W3CDTF">2014-05-28T12:18:56Z</dcterms:modified>
</cp:coreProperties>
</file>