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2" r:id="rId3"/>
  </p:sldMasterIdLst>
  <p:notesMasterIdLst>
    <p:notesMasterId r:id="rId17"/>
  </p:notesMasterIdLst>
  <p:handoutMasterIdLst>
    <p:handoutMasterId r:id="rId18"/>
  </p:handoutMasterIdLst>
  <p:sldIdLst>
    <p:sldId id="256" r:id="rId4"/>
    <p:sldId id="257" r:id="rId5"/>
    <p:sldId id="258" r:id="rId6"/>
    <p:sldId id="259" r:id="rId7"/>
    <p:sldId id="260" r:id="rId8"/>
    <p:sldId id="261" r:id="rId9"/>
    <p:sldId id="265" r:id="rId10"/>
    <p:sldId id="266" r:id="rId11"/>
    <p:sldId id="267" r:id="rId12"/>
    <p:sldId id="273" r:id="rId13"/>
    <p:sldId id="262" r:id="rId14"/>
    <p:sldId id="264" r:id="rId15"/>
    <p:sldId id="272" r:id="rId16"/>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5" autoAdjust="0"/>
    <p:restoredTop sz="72940" autoAdjust="0"/>
  </p:normalViewPr>
  <p:slideViewPr>
    <p:cSldViewPr snapToGrid="0">
      <p:cViewPr varScale="1">
        <p:scale>
          <a:sx n="66" d="100"/>
          <a:sy n="66" d="100"/>
        </p:scale>
        <p:origin x="-198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96D9EFF-E9B9-450A-9AC5-B31811BF9F45}" type="datetimeFigureOut">
              <a:rPr lang="en-GB" smtClean="0"/>
              <a:t>23/05/2014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BF0C3C-DFD4-4046-9E66-642EB78B9CF0}" type="slidenum">
              <a:rPr lang="en-GB" smtClean="0"/>
              <a:t>‹#›</a:t>
            </a:fld>
            <a:endParaRPr lang="en-GB"/>
          </a:p>
        </p:txBody>
      </p:sp>
    </p:spTree>
    <p:extLst>
      <p:ext uri="{BB962C8B-B14F-4D97-AF65-F5344CB8AC3E}">
        <p14:creationId xmlns:p14="http://schemas.microsoft.com/office/powerpoint/2010/main" val="199306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0AFF59-08B0-426C-AC85-B656C559ADFA}" type="datetimeFigureOut">
              <a:rPr lang="en-GB" smtClean="0"/>
              <a:t>23/05/2014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510E1A-FA39-4D9C-BE12-BFBFD92E028C}" type="slidenum">
              <a:rPr lang="en-GB" smtClean="0"/>
              <a:t>‹#›</a:t>
            </a:fld>
            <a:endParaRPr lang="en-GB"/>
          </a:p>
        </p:txBody>
      </p:sp>
    </p:spTree>
    <p:extLst>
      <p:ext uri="{BB962C8B-B14F-4D97-AF65-F5344CB8AC3E}">
        <p14:creationId xmlns:p14="http://schemas.microsoft.com/office/powerpoint/2010/main" val="3977938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ov.uk/good-law"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2510E1A-FA39-4D9C-BE12-BFBFD92E028C}" type="slidenum">
              <a:rPr lang="en-GB" smtClean="0"/>
              <a:t>1</a:t>
            </a:fld>
            <a:endParaRPr lang="en-GB"/>
          </a:p>
        </p:txBody>
      </p:sp>
    </p:spTree>
    <p:extLst>
      <p:ext uri="{BB962C8B-B14F-4D97-AF65-F5344CB8AC3E}">
        <p14:creationId xmlns:p14="http://schemas.microsoft.com/office/powerpoint/2010/main" val="4007871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Image: </a:t>
            </a:r>
            <a:r>
              <a:rPr lang="en-GB" sz="1200" b="0" i="0" kern="1200" dirty="0" err="1" smtClean="0">
                <a:solidFill>
                  <a:schemeClr val="tx1"/>
                </a:solidFill>
                <a:effectLst/>
                <a:latin typeface="+mn-lt"/>
                <a:ea typeface="+mn-ea"/>
                <a:cs typeface="+mn-cs"/>
              </a:rPr>
              <a:t>Uk</a:t>
            </a:r>
            <a:r>
              <a:rPr lang="en-GB" sz="1200" b="0" i="0" kern="1200" dirty="0" smtClean="0">
                <a:solidFill>
                  <a:schemeClr val="tx1"/>
                </a:solidFill>
                <a:effectLst/>
                <a:latin typeface="+mn-lt"/>
                <a:ea typeface="+mn-ea"/>
                <a:cs typeface="+mn-cs"/>
              </a:rPr>
              <a:t> parliament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2510E1A-FA39-4D9C-BE12-BFBFD92E028C}" type="slidenum">
              <a:rPr lang="en-GB" smtClean="0"/>
              <a:t>10</a:t>
            </a:fld>
            <a:endParaRPr lang="en-GB"/>
          </a:p>
        </p:txBody>
      </p:sp>
    </p:spTree>
    <p:extLst>
      <p:ext uri="{BB962C8B-B14F-4D97-AF65-F5344CB8AC3E}">
        <p14:creationId xmlns:p14="http://schemas.microsoft.com/office/powerpoint/2010/main" val="1334512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 would</a:t>
            </a:r>
            <a:r>
              <a:rPr lang="en-GB" baseline="0" dirty="0" smtClean="0"/>
              <a:t> encourage you all to submit evidence. Lessons and experiences from abroad are very useful for our purposes.</a:t>
            </a:r>
            <a:endParaRPr lang="en-GB" dirty="0"/>
          </a:p>
        </p:txBody>
      </p:sp>
      <p:sp>
        <p:nvSpPr>
          <p:cNvPr id="4" name="Slide Number Placeholder 3"/>
          <p:cNvSpPr>
            <a:spLocks noGrp="1"/>
          </p:cNvSpPr>
          <p:nvPr>
            <p:ph type="sldNum" sz="quarter" idx="10"/>
          </p:nvPr>
        </p:nvSpPr>
        <p:spPr/>
        <p:txBody>
          <a:bodyPr/>
          <a:lstStyle/>
          <a:p>
            <a:fld id="{B2510E1A-FA39-4D9C-BE12-BFBFD92E028C}" type="slidenum">
              <a:rPr lang="en-GB" smtClean="0"/>
              <a:t>11</a:t>
            </a:fld>
            <a:endParaRPr lang="en-GB"/>
          </a:p>
        </p:txBody>
      </p:sp>
    </p:spTree>
    <p:extLst>
      <p:ext uri="{BB962C8B-B14F-4D97-AF65-F5344CB8AC3E}">
        <p14:creationId xmlns:p14="http://schemas.microsoft.com/office/powerpoint/2010/main" val="3464794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b="1" i="1" dirty="0" smtClean="0"/>
              <a:t>© John Sheridan - </a:t>
            </a:r>
            <a:r>
              <a:rPr lang="en-GB" sz="1200" b="1" dirty="0" smtClean="0">
                <a:solidFill>
                  <a:schemeClr val="tx1"/>
                </a:solidFill>
              </a:rPr>
              <a:t>Diagram from legislation.gov.uk licensed under the Open Government Licence V2.0</a:t>
            </a:r>
            <a:r>
              <a:rPr lang="en-GB" b="1" i="1" dirty="0" smtClean="0"/>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1" i="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1" i="1" dirty="0" smtClean="0"/>
              <a:t>HR</a:t>
            </a:r>
            <a:endParaRPr lang="en-GB" dirty="0" smtClean="0"/>
          </a:p>
          <a:p>
            <a:pPr eaLnBrk="1" hangingPunct="1"/>
            <a:endParaRPr lang="en-GB" dirty="0" smtClean="0"/>
          </a:p>
          <a:p>
            <a:pPr eaLnBrk="1" hangingPunct="1"/>
            <a:r>
              <a:rPr lang="en-GB" dirty="0" smtClean="0"/>
              <a:t>This slide is an illustration mapping the effect of one piece of new legislation across the existing statute book.  Think of this multiplied by the number of new Acts and SIs each year and you start to form a picture of the magnitude of the problem facing people trying to access legislation.</a:t>
            </a:r>
          </a:p>
          <a:p>
            <a:pPr eaLnBrk="1" hangingPunct="1"/>
            <a:endParaRPr lang="en-GB" dirty="0" smtClean="0"/>
          </a:p>
          <a:p>
            <a:pPr eaLnBrk="1" hangingPunct="1"/>
            <a:r>
              <a:rPr lang="en-GB" dirty="0" smtClean="0"/>
              <a:t>The problem:</a:t>
            </a:r>
          </a:p>
          <a:p>
            <a:pPr lvl="1" eaLnBrk="1" hangingPunct="1">
              <a:buFontTx/>
              <a:buChar char="•"/>
            </a:pPr>
            <a:r>
              <a:rPr lang="en-GB" dirty="0" smtClean="0"/>
              <a:t>The sheer volume of legislation</a:t>
            </a:r>
          </a:p>
          <a:p>
            <a:pPr lvl="1" eaLnBrk="1" hangingPunct="1">
              <a:buFontTx/>
              <a:buChar char="•"/>
            </a:pPr>
            <a:r>
              <a:rPr lang="en-GB" dirty="0" smtClean="0"/>
              <a:t>Its piecemeal structure – freestanding Acts, Acts which amend other Acts, several Acts all operating in the same area, different pieces of legislation for different jurisdictions, different pieces of legislation applying to different periods of time (some perhaps not in force for long periods), division of law between Acts and SIs (full picture may only emerge by fitting them together).</a:t>
            </a:r>
          </a:p>
          <a:p>
            <a:pPr lvl="1" eaLnBrk="1" hangingPunct="1">
              <a:buFontTx/>
              <a:buChar char="•"/>
            </a:pPr>
            <a:r>
              <a:rPr lang="en-GB" dirty="0" smtClean="0"/>
              <a:t>The level of detail that is included in legislation</a:t>
            </a:r>
          </a:p>
          <a:p>
            <a:pPr lvl="1" eaLnBrk="1" hangingPunct="1">
              <a:buFontTx/>
              <a:buChar char="•"/>
            </a:pPr>
            <a:r>
              <a:rPr lang="en-GB" dirty="0" smtClean="0"/>
              <a:t> Frequent amendments</a:t>
            </a:r>
          </a:p>
          <a:p>
            <a:pPr lvl="1" eaLnBrk="1" hangingPunct="1">
              <a:buFontTx/>
              <a:buChar char="•"/>
            </a:pPr>
            <a:r>
              <a:rPr lang="en-GB" dirty="0" smtClean="0"/>
              <a:t>The interaction with common law</a:t>
            </a:r>
          </a:p>
          <a:p>
            <a:pPr lvl="1" eaLnBrk="1" hangingPunct="1">
              <a:buFontTx/>
              <a:buChar char="•"/>
            </a:pPr>
            <a:r>
              <a:rPr lang="en-GB" dirty="0" smtClean="0"/>
              <a:t>The interaction with European law</a:t>
            </a:r>
          </a:p>
          <a:p>
            <a:pPr lvl="1" eaLnBrk="1" hangingPunct="1"/>
            <a:endParaRPr lang="en-GB" dirty="0" smtClean="0"/>
          </a:p>
          <a:p>
            <a:pPr eaLnBrk="1" hangingPunct="1"/>
            <a:r>
              <a:rPr lang="en-GB" dirty="0" smtClean="0"/>
              <a:t>Even professional users can find law complex, hard to understand and difficult to comply with. The digital age has made it easier for people to find the law of the land; but once they have found it, they may be baffled. The law is regarded by its users as intricate and intimidating. </a:t>
            </a:r>
          </a:p>
        </p:txBody>
      </p:sp>
      <p:sp>
        <p:nvSpPr>
          <p:cNvPr id="24580" name="Slide Number Placeholder 3"/>
          <p:cNvSpPr>
            <a:spLocks noGrp="1"/>
          </p:cNvSpPr>
          <p:nvPr>
            <p:ph type="sldNum" sz="quarter" idx="5"/>
          </p:nvPr>
        </p:nvSpPr>
        <p:spPr bwMode="auto">
          <a:noFill/>
          <a:ln>
            <a:miter lim="800000"/>
            <a:headEnd/>
            <a:tailEnd/>
          </a:ln>
        </p:spPr>
        <p:txBody>
          <a:bodyPr/>
          <a:lstStyle/>
          <a:p>
            <a:fld id="{9A99CDEA-DD0D-4863-B40A-6CCB3860357B}" type="slidenum">
              <a:rPr lang="en-GB" smtClean="0"/>
              <a:pPr/>
              <a:t>13</a:t>
            </a:fld>
            <a:endParaRPr lang="en-GB" smtClean="0"/>
          </a:p>
        </p:txBody>
      </p:sp>
    </p:spTree>
    <p:extLst>
      <p:ext uri="{BB962C8B-B14F-4D97-AF65-F5344CB8AC3E}">
        <p14:creationId xmlns:p14="http://schemas.microsoft.com/office/powerpoint/2010/main" val="1449942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Image: UK Parliament</a:t>
            </a:r>
          </a:p>
          <a:p>
            <a:endParaRPr lang="en-GB" dirty="0"/>
          </a:p>
        </p:txBody>
      </p:sp>
      <p:sp>
        <p:nvSpPr>
          <p:cNvPr id="4" name="Slide Number Placeholder 3"/>
          <p:cNvSpPr>
            <a:spLocks noGrp="1"/>
          </p:cNvSpPr>
          <p:nvPr>
            <p:ph type="sldNum" sz="quarter" idx="10"/>
          </p:nvPr>
        </p:nvSpPr>
        <p:spPr/>
        <p:txBody>
          <a:bodyPr/>
          <a:lstStyle/>
          <a:p>
            <a:fld id="{B2510E1A-FA39-4D9C-BE12-BFBFD92E028C}" type="slidenum">
              <a:rPr lang="en-GB" smtClean="0"/>
              <a:t>2</a:t>
            </a:fld>
            <a:endParaRPr lang="en-GB"/>
          </a:p>
        </p:txBody>
      </p:sp>
    </p:spTree>
    <p:extLst>
      <p:ext uri="{BB962C8B-B14F-4D97-AF65-F5344CB8AC3E}">
        <p14:creationId xmlns:p14="http://schemas.microsoft.com/office/powerpoint/2010/main" val="2128662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Image: </a:t>
            </a:r>
            <a:r>
              <a:rPr lang="en-GB" sz="1200" b="0" i="0" kern="1200" dirty="0" err="1" smtClean="0">
                <a:solidFill>
                  <a:schemeClr val="tx1"/>
                </a:solidFill>
                <a:effectLst/>
                <a:latin typeface="+mn-lt"/>
                <a:ea typeface="+mn-ea"/>
                <a:cs typeface="+mn-cs"/>
              </a:rPr>
              <a:t>iStockPhoto</a:t>
            </a:r>
            <a:endParaRPr lang="en-GB"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Wide range of organisations: from Universities to community groups, from Think Tanks to companies</a:t>
            </a:r>
          </a:p>
          <a:p>
            <a:endParaRPr lang="en-GB" dirty="0" smtClean="0"/>
          </a:p>
          <a:p>
            <a:endParaRPr lang="en-GB" dirty="0" smtClean="0"/>
          </a:p>
          <a:p>
            <a:r>
              <a:rPr lang="en-GB" dirty="0" smtClean="0"/>
              <a:t>Explain methodology in more detail:</a:t>
            </a:r>
            <a:r>
              <a:rPr lang="en-GB" baseline="0" dirty="0" smtClean="0"/>
              <a:t> calls for evidence linked to themes; open evidence on other.</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Organisation of events. Facebook roundtable. Student forum online</a:t>
            </a:r>
            <a:endParaRPr lang="en-GB" dirty="0" smtClean="0"/>
          </a:p>
          <a:p>
            <a:endParaRPr lang="en-GB" baseline="0" dirty="0" smtClean="0"/>
          </a:p>
          <a:p>
            <a:endParaRPr lang="en-GB" baseline="0" dirty="0" smtClean="0"/>
          </a:p>
          <a:p>
            <a:r>
              <a:rPr lang="en-GB" baseline="0" dirty="0" smtClean="0"/>
              <a:t>Promotion of discussion, development of ideas</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B2510E1A-FA39-4D9C-BE12-BFBFD92E028C}" type="slidenum">
              <a:rPr lang="en-GB" smtClean="0"/>
              <a:t>3</a:t>
            </a:fld>
            <a:endParaRPr lang="en-GB"/>
          </a:p>
        </p:txBody>
      </p:sp>
    </p:spTree>
    <p:extLst>
      <p:ext uri="{BB962C8B-B14F-4D97-AF65-F5344CB8AC3E}">
        <p14:creationId xmlns:p14="http://schemas.microsoft.com/office/powerpoint/2010/main" val="1513293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Image: UK Parliament</a:t>
            </a:r>
          </a:p>
          <a:p>
            <a:endParaRPr lang="en-GB" dirty="0" smtClean="0"/>
          </a:p>
          <a:p>
            <a:endParaRPr lang="en-GB" dirty="0" smtClean="0"/>
          </a:p>
          <a:p>
            <a:r>
              <a:rPr lang="en-GB" dirty="0" smtClean="0"/>
              <a:t>Variety and wide range of organisations reflect wish to consult beyond usual suspects</a:t>
            </a:r>
          </a:p>
          <a:p>
            <a:endParaRPr lang="en-GB" dirty="0" smtClean="0"/>
          </a:p>
          <a:p>
            <a:r>
              <a:rPr lang="en-GB" dirty="0" smtClean="0"/>
              <a:t>To note only three politicians; and other</a:t>
            </a:r>
            <a:r>
              <a:rPr lang="en-GB" baseline="0" dirty="0" smtClean="0"/>
              <a:t> members v diverse. Only one academic. A filmmaker; experts on digital; experts on digital inclusion (i.e., the non digital); youth voice</a:t>
            </a:r>
            <a:endParaRPr lang="en-GB" dirty="0" smtClean="0"/>
          </a:p>
          <a:p>
            <a:endParaRPr lang="en-GB" dirty="0"/>
          </a:p>
        </p:txBody>
      </p:sp>
      <p:sp>
        <p:nvSpPr>
          <p:cNvPr id="4" name="Slide Number Placeholder 3"/>
          <p:cNvSpPr>
            <a:spLocks noGrp="1"/>
          </p:cNvSpPr>
          <p:nvPr>
            <p:ph type="sldNum" sz="quarter" idx="10"/>
          </p:nvPr>
        </p:nvSpPr>
        <p:spPr/>
        <p:txBody>
          <a:bodyPr/>
          <a:lstStyle/>
          <a:p>
            <a:fld id="{B2510E1A-FA39-4D9C-BE12-BFBFD92E028C}" type="slidenum">
              <a:rPr lang="en-GB" smtClean="0"/>
              <a:t>4</a:t>
            </a:fld>
            <a:endParaRPr lang="en-GB"/>
          </a:p>
        </p:txBody>
      </p:sp>
    </p:spTree>
    <p:extLst>
      <p:ext uri="{BB962C8B-B14F-4D97-AF65-F5344CB8AC3E}">
        <p14:creationId xmlns:p14="http://schemas.microsoft.com/office/powerpoint/2010/main" val="2244029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Image: </a:t>
            </a:r>
            <a:r>
              <a:rPr lang="en-GB" sz="1200" b="0" i="0" kern="1200" dirty="0" err="1" smtClean="0">
                <a:solidFill>
                  <a:schemeClr val="tx1"/>
                </a:solidFill>
                <a:effectLst/>
                <a:latin typeface="+mn-lt"/>
                <a:ea typeface="+mn-ea"/>
                <a:cs typeface="+mn-cs"/>
              </a:rPr>
              <a:t>iStockPhoto</a:t>
            </a:r>
            <a:endParaRPr lang="en-GB"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2510E1A-FA39-4D9C-BE12-BFBFD92E028C}" type="slidenum">
              <a:rPr lang="en-GB" smtClean="0"/>
              <a:t>5</a:t>
            </a:fld>
            <a:endParaRPr lang="en-GB"/>
          </a:p>
        </p:txBody>
      </p:sp>
    </p:spTree>
    <p:extLst>
      <p:ext uri="{BB962C8B-B14F-4D97-AF65-F5344CB8AC3E}">
        <p14:creationId xmlns:p14="http://schemas.microsoft.com/office/powerpoint/2010/main" val="1334512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Image: UK Parliament</a:t>
            </a:r>
          </a:p>
          <a:p>
            <a:endParaRPr lang="en-GB" dirty="0" smtClean="0"/>
          </a:p>
          <a:p>
            <a:endParaRPr lang="en-GB" dirty="0" smtClean="0"/>
          </a:p>
          <a:p>
            <a:r>
              <a:rPr lang="en-GB" dirty="0" smtClean="0"/>
              <a:t>Final report to</a:t>
            </a:r>
            <a:r>
              <a:rPr lang="en-GB" baseline="0" dirty="0" smtClean="0"/>
              <a:t> </a:t>
            </a:r>
            <a:r>
              <a:rPr lang="en-GB" dirty="0" smtClean="0"/>
              <a:t>coincide with Parliament’s 750 birthday and the 800 anniversary of the sealing of the Magna </a:t>
            </a:r>
            <a:r>
              <a:rPr lang="en-GB" dirty="0" err="1" smtClean="0"/>
              <a:t>Carta</a:t>
            </a:r>
            <a:endParaRPr lang="en-GB" dirty="0"/>
          </a:p>
        </p:txBody>
      </p:sp>
      <p:sp>
        <p:nvSpPr>
          <p:cNvPr id="4" name="Slide Number Placeholder 3"/>
          <p:cNvSpPr>
            <a:spLocks noGrp="1"/>
          </p:cNvSpPr>
          <p:nvPr>
            <p:ph type="sldNum" sz="quarter" idx="10"/>
          </p:nvPr>
        </p:nvSpPr>
        <p:spPr/>
        <p:txBody>
          <a:bodyPr/>
          <a:lstStyle/>
          <a:p>
            <a:fld id="{B2510E1A-FA39-4D9C-BE12-BFBFD92E028C}" type="slidenum">
              <a:rPr lang="en-GB" smtClean="0"/>
              <a:t>6</a:t>
            </a:fld>
            <a:endParaRPr lang="en-GB"/>
          </a:p>
        </p:txBody>
      </p:sp>
    </p:spTree>
    <p:extLst>
      <p:ext uri="{BB962C8B-B14F-4D97-AF65-F5344CB8AC3E}">
        <p14:creationId xmlns:p14="http://schemas.microsoft.com/office/powerpoint/2010/main" val="290103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Although representing DDC, also bringing my own academic perspective</a:t>
            </a:r>
            <a:r>
              <a:rPr lang="en-GB" baseline="0" dirty="0" smtClean="0"/>
              <a:t> and input</a:t>
            </a:r>
            <a:endParaRPr lang="en-GB" dirty="0"/>
          </a:p>
        </p:txBody>
      </p:sp>
      <p:sp>
        <p:nvSpPr>
          <p:cNvPr id="4" name="Slide Number Placeholder 3"/>
          <p:cNvSpPr>
            <a:spLocks noGrp="1"/>
          </p:cNvSpPr>
          <p:nvPr>
            <p:ph type="sldNum" sz="quarter" idx="10"/>
          </p:nvPr>
        </p:nvSpPr>
        <p:spPr/>
        <p:txBody>
          <a:bodyPr/>
          <a:lstStyle/>
          <a:p>
            <a:fld id="{B2510E1A-FA39-4D9C-BE12-BFBFD92E028C}" type="slidenum">
              <a:rPr lang="en-GB" smtClean="0"/>
              <a:t>7</a:t>
            </a:fld>
            <a:endParaRPr lang="en-GB"/>
          </a:p>
        </p:txBody>
      </p:sp>
    </p:spTree>
    <p:extLst>
      <p:ext uri="{BB962C8B-B14F-4D97-AF65-F5344CB8AC3E}">
        <p14:creationId xmlns:p14="http://schemas.microsoft.com/office/powerpoint/2010/main" val="567473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r>
              <a:rPr lang="en-GB" dirty="0" smtClean="0"/>
              <a:t>Complexity:</a:t>
            </a:r>
            <a:r>
              <a:rPr lang="en-GB" baseline="0" dirty="0" smtClean="0"/>
              <a:t> digital should provide tools to address it&gt;&gt; link, integrate, explain</a:t>
            </a:r>
          </a:p>
          <a:p>
            <a:endParaRPr lang="en-GB" baseline="0" dirty="0" smtClean="0"/>
          </a:p>
          <a:p>
            <a:r>
              <a:rPr lang="en-GB" baseline="0" dirty="0" smtClean="0"/>
              <a:t>But raises new questions about institutional processes – within parliament, and cross-institutional (</a:t>
            </a:r>
            <a:r>
              <a:rPr lang="en-GB" baseline="0" dirty="0" err="1" smtClean="0"/>
              <a:t>Gov</a:t>
            </a:r>
            <a:r>
              <a:rPr lang="en-GB" baseline="0" dirty="0" smtClean="0"/>
              <a:t>/Pa/Judiciary) - and political powers (</a:t>
            </a:r>
            <a:r>
              <a:rPr lang="en-GB" baseline="0" dirty="0" err="1" smtClean="0"/>
              <a:t>Gov</a:t>
            </a:r>
            <a:r>
              <a:rPr lang="en-GB" baseline="0" dirty="0" smtClean="0"/>
              <a:t>   vs   Pa; Parties)</a:t>
            </a:r>
          </a:p>
          <a:p>
            <a:endParaRPr lang="en-GB" baseline="0" dirty="0" smtClean="0"/>
          </a:p>
          <a:p>
            <a:r>
              <a:rPr lang="en-GB" baseline="0" dirty="0" smtClean="0"/>
              <a:t>And where does citizen input come into? Should it a stop at the level of access and understanding, or should it go further?</a:t>
            </a:r>
          </a:p>
          <a:p>
            <a:r>
              <a:rPr lang="en-GB" baseline="0" dirty="0" smtClean="0"/>
              <a:t>&gt;&gt; Public reading, adding comments to legislation under discussion; initiating legislation (citizen legislative initiative, EU and other); Petitions?</a:t>
            </a:r>
            <a:endParaRPr lang="en-GB" dirty="0"/>
          </a:p>
        </p:txBody>
      </p:sp>
      <p:sp>
        <p:nvSpPr>
          <p:cNvPr id="4" name="Slide Number Placeholder 3"/>
          <p:cNvSpPr>
            <a:spLocks noGrp="1"/>
          </p:cNvSpPr>
          <p:nvPr>
            <p:ph type="sldNum" sz="quarter" idx="10"/>
          </p:nvPr>
        </p:nvSpPr>
        <p:spPr/>
        <p:txBody>
          <a:bodyPr/>
          <a:lstStyle/>
          <a:p>
            <a:fld id="{B2510E1A-FA39-4D9C-BE12-BFBFD92E028C}" type="slidenum">
              <a:rPr lang="en-GB" smtClean="0"/>
              <a:t>8</a:t>
            </a:fld>
            <a:endParaRPr lang="en-GB"/>
          </a:p>
        </p:txBody>
      </p:sp>
    </p:spTree>
    <p:extLst>
      <p:ext uri="{BB962C8B-B14F-4D97-AF65-F5344CB8AC3E}">
        <p14:creationId xmlns:p14="http://schemas.microsoft.com/office/powerpoint/2010/main" val="515424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err="1" smtClean="0"/>
              <a:t>GoodLaw</a:t>
            </a:r>
            <a:r>
              <a:rPr lang="en-GB" sz="1200" dirty="0" smtClean="0"/>
              <a:t> - </a:t>
            </a:r>
            <a:r>
              <a:rPr lang="en-GB" sz="1200" dirty="0" smtClean="0">
                <a:hlinkClick r:id="rId3"/>
              </a:rPr>
              <a:t>www.gov.uk/good-law</a:t>
            </a:r>
            <a:r>
              <a:rPr lang="en-GB" sz="1200" dirty="0" smtClean="0"/>
              <a:t> - government led (Cabinet Office) towards “</a:t>
            </a:r>
            <a:r>
              <a:rPr lang="en-GB" sz="1200" b="0" i="0" kern="1200" dirty="0" smtClean="0">
                <a:solidFill>
                  <a:schemeClr val="tx1"/>
                </a:solidFill>
                <a:effectLst/>
                <a:latin typeface="+mn-lt"/>
                <a:ea typeface="+mn-ea"/>
                <a:cs typeface="+mn-cs"/>
              </a:rPr>
              <a:t>making legislation work well for the users of today and tomorrow”</a:t>
            </a:r>
            <a:endParaRPr lang="en-GB" sz="1200" dirty="0" smtClean="0"/>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 Legislative Drafting, Amending and Publication Programme (LDAPP) involving:</a:t>
            </a:r>
          </a:p>
          <a:p>
            <a:pPr marL="628650" lvl="1" indent="-171450">
              <a:buFont typeface="Courier New" panose="02070309020205020404" pitchFamily="49" charset="0"/>
              <a:buChar char="o"/>
            </a:pPr>
            <a:r>
              <a:rPr lang="en-GB" sz="1200" kern="1200" dirty="0" smtClean="0">
                <a:solidFill>
                  <a:schemeClr val="tx1"/>
                </a:solidFill>
                <a:effectLst/>
                <a:latin typeface="+mn-lt"/>
                <a:ea typeface="+mn-ea"/>
                <a:cs typeface="+mn-cs"/>
              </a:rPr>
              <a:t>National Archives and the Queen’s Printer for Scotland (which publish legislation and keep it up to date), </a:t>
            </a:r>
          </a:p>
          <a:p>
            <a:pPr marL="628650" lvl="1" indent="-171450">
              <a:buFont typeface="Courier New" panose="02070309020205020404" pitchFamily="49" charset="0"/>
              <a:buChar char="o"/>
            </a:pPr>
            <a:r>
              <a:rPr lang="en-GB" sz="1200" kern="1200" dirty="0" smtClean="0">
                <a:solidFill>
                  <a:schemeClr val="tx1"/>
                </a:solidFill>
                <a:effectLst/>
                <a:latin typeface="+mn-lt"/>
                <a:ea typeface="+mn-ea"/>
                <a:cs typeface="+mn-cs"/>
              </a:rPr>
              <a:t>the two Houses of the UK Parliament, the Scottish Parliament, </a:t>
            </a:r>
          </a:p>
          <a:p>
            <a:pPr marL="628650" lvl="1" indent="-171450">
              <a:buFont typeface="Courier New" panose="02070309020205020404" pitchFamily="49" charset="0"/>
              <a:buChar char="o"/>
            </a:pPr>
            <a:r>
              <a:rPr lang="en-GB" sz="1200" kern="1200" dirty="0" smtClean="0">
                <a:solidFill>
                  <a:schemeClr val="tx1"/>
                </a:solidFill>
                <a:effectLst/>
                <a:latin typeface="+mn-lt"/>
                <a:ea typeface="+mn-ea"/>
                <a:cs typeface="+mn-cs"/>
              </a:rPr>
              <a:t>the Office of the Parliamentary Counsel and the Office of the Scottish Parliamentary Counsel (who draft Government Bills). </a:t>
            </a:r>
          </a:p>
          <a:p>
            <a:pPr marL="628650" lvl="1" indent="-171450">
              <a:buFont typeface="Courier New" panose="02070309020205020404" pitchFamily="49" charset="0"/>
              <a:buChar char="o"/>
            </a:pP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kern="1200" dirty="0" smtClean="0">
                <a:solidFill>
                  <a:schemeClr val="tx1"/>
                </a:solidFill>
                <a:effectLst/>
                <a:latin typeface="+mn-lt"/>
                <a:ea typeface="+mn-ea"/>
                <a:cs typeface="+mn-cs"/>
              </a:rPr>
              <a:t>Online video service: </a:t>
            </a:r>
          </a:p>
          <a:p>
            <a:pPr marL="628650" lvl="1" indent="-171450">
              <a:buFont typeface="Courier New" panose="02070309020205020404" pitchFamily="49" charset="0"/>
              <a:buChar char="o"/>
            </a:pPr>
            <a:r>
              <a:rPr lang="en-GB" kern="1200" dirty="0" smtClean="0">
                <a:solidFill>
                  <a:schemeClr val="tx1"/>
                </a:solidFill>
                <a:effectLst/>
                <a:latin typeface="+mn-lt"/>
                <a:ea typeface="+mn-ea"/>
                <a:cs typeface="+mn-cs"/>
              </a:rPr>
              <a:t>mobility,</a:t>
            </a:r>
            <a:r>
              <a:rPr lang="en-GB" kern="1200" baseline="0" dirty="0" smtClean="0">
                <a:solidFill>
                  <a:schemeClr val="tx1"/>
                </a:solidFill>
                <a:effectLst/>
                <a:latin typeface="+mn-lt"/>
                <a:ea typeface="+mn-ea"/>
                <a:cs typeface="+mn-cs"/>
              </a:rPr>
              <a:t> search-ability, navigation, integration with open data;</a:t>
            </a:r>
          </a:p>
          <a:p>
            <a:pPr marL="628650" lvl="1" indent="-171450">
              <a:buFont typeface="Courier New" panose="02070309020205020404" pitchFamily="49" charset="0"/>
              <a:buChar char="o"/>
            </a:pPr>
            <a:r>
              <a:rPr lang="en-GB" kern="1200" baseline="0" dirty="0" smtClean="0">
                <a:solidFill>
                  <a:schemeClr val="tx1"/>
                </a:solidFill>
                <a:effectLst/>
                <a:latin typeface="+mn-lt"/>
                <a:ea typeface="+mn-ea"/>
                <a:cs typeface="+mn-cs"/>
              </a:rPr>
              <a:t>target: end of 2014 </a:t>
            </a:r>
          </a:p>
          <a:p>
            <a:pPr marL="628650" lvl="1" indent="-171450">
              <a:buFont typeface="Courier New" panose="02070309020205020404" pitchFamily="49" charset="0"/>
              <a:buChar char="o"/>
            </a:pPr>
            <a:r>
              <a:rPr lang="en-GB" kern="1200" baseline="0" dirty="0" smtClean="0">
                <a:solidFill>
                  <a:schemeClr val="tx1"/>
                </a:solidFill>
                <a:effectLst/>
                <a:latin typeface="+mn-lt"/>
                <a:ea typeface="+mn-ea"/>
                <a:cs typeface="+mn-cs"/>
              </a:rPr>
              <a:t>Key as a user enabling tool</a:t>
            </a:r>
            <a:endParaRPr lang="en-GB"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GB" dirty="0" smtClean="0"/>
          </a:p>
          <a:p>
            <a:pPr marL="171450" lvl="0" indent="-171450">
              <a:buFont typeface="Arial" panose="020B0604020202020204" pitchFamily="34" charset="0"/>
              <a:buChar char="•"/>
            </a:pPr>
            <a:r>
              <a:rPr lang="en-GB" dirty="0" smtClean="0"/>
              <a:t>Public Reading</a:t>
            </a:r>
          </a:p>
          <a:p>
            <a:pPr marL="628650" lvl="1" indent="-171450">
              <a:buFont typeface="Courier New" panose="02070309020205020404" pitchFamily="49" charset="0"/>
              <a:buChar char="o"/>
            </a:pPr>
            <a:r>
              <a:rPr lang="en-GB" dirty="0" smtClean="0"/>
              <a:t>Piloted on three occasions (by both</a:t>
            </a:r>
            <a:r>
              <a:rPr lang="en-GB" baseline="0" dirty="0" smtClean="0"/>
              <a:t> government and parliament)</a:t>
            </a:r>
          </a:p>
          <a:p>
            <a:pPr marL="628650" lvl="1" indent="-171450">
              <a:buFont typeface="Courier New" panose="02070309020205020404" pitchFamily="49" charset="0"/>
              <a:buChar char="o"/>
            </a:pPr>
            <a:r>
              <a:rPr lang="en-GB" baseline="0" dirty="0" smtClean="0"/>
              <a:t>Parliament’s pilot: Children and Families bill, early 2013</a:t>
            </a:r>
          </a:p>
          <a:p>
            <a:pPr marL="628650" lvl="1" indent="-171450">
              <a:buFont typeface="Courier New" panose="02070309020205020404" pitchFamily="49" charset="0"/>
              <a:buChar char="o"/>
            </a:pPr>
            <a:r>
              <a:rPr lang="en-GB" baseline="0" dirty="0" smtClean="0"/>
              <a:t>Public Reading open in February 2013, for 14 days</a:t>
            </a:r>
          </a:p>
          <a:p>
            <a:pPr marL="628650" lvl="1" indent="-171450">
              <a:buFont typeface="Courier New" panose="02070309020205020404" pitchFamily="49" charset="0"/>
              <a:buChar char="o"/>
            </a:pPr>
            <a:r>
              <a:rPr lang="en-GB" baseline="0" dirty="0" smtClean="0"/>
              <a:t>1402 comments, 1099 published</a:t>
            </a:r>
          </a:p>
          <a:p>
            <a:pPr marL="628650" lvl="1" indent="-171450">
              <a:buFont typeface="Courier New" panose="02070309020205020404" pitchFamily="49" charset="0"/>
              <a:buChar char="o"/>
            </a:pPr>
            <a:r>
              <a:rPr lang="en-GB" dirty="0" smtClean="0"/>
              <a:t>Forum comments submitted as written evidence to Public Bill committee</a:t>
            </a:r>
          </a:p>
          <a:p>
            <a:pPr marL="457200" lvl="1" indent="0">
              <a:buFont typeface="Courier New" panose="02070309020205020404" pitchFamily="49" charset="0"/>
              <a:buNone/>
            </a:pPr>
            <a:endParaRPr lang="en-GB" dirty="0" smtClean="0"/>
          </a:p>
          <a:p>
            <a:pPr marL="171450" lvl="0" indent="-171450">
              <a:buFont typeface="Arial" panose="020B0604020202020204" pitchFamily="34" charset="0"/>
              <a:buChar char="•"/>
            </a:pPr>
            <a:r>
              <a:rPr lang="en-GB" dirty="0" smtClean="0"/>
              <a:t>E-Petitions</a:t>
            </a:r>
          </a:p>
          <a:p>
            <a:pPr marL="628650" lvl="1" indent="-171450">
              <a:buFont typeface="Courier New" panose="02070309020205020404" pitchFamily="49" charset="0"/>
              <a:buChar char="o"/>
            </a:pPr>
            <a:r>
              <a:rPr lang="en-GB" dirty="0" smtClean="0"/>
              <a:t>Government</a:t>
            </a:r>
            <a:r>
              <a:rPr lang="en-GB" baseline="0" dirty="0" smtClean="0"/>
              <a:t> led</a:t>
            </a:r>
          </a:p>
          <a:p>
            <a:pPr marL="628650" lvl="1" indent="-171450">
              <a:buFont typeface="Courier New" panose="02070309020205020404" pitchFamily="49" charset="0"/>
              <a:buChar char="o"/>
            </a:pPr>
            <a:r>
              <a:rPr lang="en-GB" baseline="0" dirty="0" smtClean="0"/>
              <a:t>High usage; unclear as to consequences and process</a:t>
            </a:r>
          </a:p>
          <a:p>
            <a:pPr marL="628650" lvl="1" indent="-171450">
              <a:buFont typeface="Courier New" panose="02070309020205020404" pitchFamily="49" charset="0"/>
              <a:buChar char="o"/>
            </a:pPr>
            <a:r>
              <a:rPr lang="en-GB" baseline="0" dirty="0" smtClean="0"/>
              <a:t>Moving towards new model, to be considered, parliament led</a:t>
            </a:r>
            <a:endParaRPr lang="en-GB" dirty="0" smtClean="0"/>
          </a:p>
          <a:p>
            <a:pPr marL="628650" lvl="1" indent="-171450">
              <a:buFont typeface="Courier New" panose="02070309020205020404" pitchFamily="49" charset="0"/>
              <a:buChar char="o"/>
            </a:pPr>
            <a:endParaRPr lang="en-GB" dirty="0" smtClean="0"/>
          </a:p>
          <a:p>
            <a:pPr marL="171450" lvl="0" indent="-171450">
              <a:buFont typeface="Arial" panose="020B0604020202020204" pitchFamily="34" charset="0"/>
              <a:buChar char="•"/>
            </a:pPr>
            <a:r>
              <a:rPr lang="en-GB" kern="1200" dirty="0" smtClean="0">
                <a:solidFill>
                  <a:schemeClr val="tx1"/>
                </a:solidFill>
                <a:effectLst/>
                <a:latin typeface="+mn-lt"/>
                <a:ea typeface="+mn-ea"/>
                <a:cs typeface="+mn-cs"/>
              </a:rPr>
              <a:t>Digital engagement: We Nurses</a:t>
            </a:r>
          </a:p>
          <a:p>
            <a:pPr marL="628650" lvl="1" indent="-171450">
              <a:buFont typeface="Courier New" panose="02070309020205020404" pitchFamily="49" charset="0"/>
              <a:buChar char="o"/>
            </a:pPr>
            <a:r>
              <a:rPr lang="en-GB" kern="1200" dirty="0" smtClean="0">
                <a:solidFill>
                  <a:schemeClr val="tx1"/>
                </a:solidFill>
                <a:effectLst/>
                <a:latin typeface="+mn-lt"/>
                <a:ea typeface="+mn-ea"/>
                <a:cs typeface="+mn-cs"/>
              </a:rPr>
              <a:t>Mainly at the scrutiny level&gt;&gt; going outside the institution to engage within</a:t>
            </a:r>
            <a:r>
              <a:rPr lang="en-GB" kern="1200" baseline="0" dirty="0" smtClean="0">
                <a:solidFill>
                  <a:schemeClr val="tx1"/>
                </a:solidFill>
                <a:effectLst/>
                <a:latin typeface="+mn-lt"/>
                <a:ea typeface="+mn-ea"/>
                <a:cs typeface="+mn-cs"/>
              </a:rPr>
              <a:t> the space of d</a:t>
            </a:r>
            <a:r>
              <a:rPr lang="en-GB" kern="1200" dirty="0" smtClean="0">
                <a:solidFill>
                  <a:schemeClr val="tx1"/>
                </a:solidFill>
                <a:effectLst/>
                <a:latin typeface="+mn-lt"/>
                <a:ea typeface="+mn-ea"/>
                <a:cs typeface="+mn-cs"/>
              </a:rPr>
              <a:t>ynamic online communities</a:t>
            </a:r>
          </a:p>
          <a:p>
            <a:pPr marL="628650" lvl="1" indent="-171450">
              <a:buFont typeface="Courier New" panose="02070309020205020404" pitchFamily="49" charset="0"/>
              <a:buChar char="o"/>
            </a:pPr>
            <a:r>
              <a:rPr lang="en-GB" kern="1200" dirty="0" smtClean="0">
                <a:solidFill>
                  <a:schemeClr val="tx1"/>
                </a:solidFill>
                <a:effectLst/>
                <a:latin typeface="+mn-lt"/>
                <a:ea typeface="+mn-ea"/>
                <a:cs typeface="+mn-cs"/>
              </a:rPr>
              <a:t>But</a:t>
            </a:r>
            <a:r>
              <a:rPr lang="en-GB" kern="1200" baseline="0" dirty="0" smtClean="0">
                <a:solidFill>
                  <a:schemeClr val="tx1"/>
                </a:solidFill>
                <a:effectLst/>
                <a:latin typeface="+mn-lt"/>
                <a:ea typeface="+mn-ea"/>
                <a:cs typeface="+mn-cs"/>
              </a:rPr>
              <a:t> could it spread to legislation also?</a:t>
            </a:r>
            <a:endParaRPr lang="en-GB" dirty="0"/>
          </a:p>
        </p:txBody>
      </p:sp>
      <p:sp>
        <p:nvSpPr>
          <p:cNvPr id="4" name="Slide Number Placeholder 3"/>
          <p:cNvSpPr>
            <a:spLocks noGrp="1"/>
          </p:cNvSpPr>
          <p:nvPr>
            <p:ph type="sldNum" sz="quarter" idx="10"/>
          </p:nvPr>
        </p:nvSpPr>
        <p:spPr/>
        <p:txBody>
          <a:bodyPr/>
          <a:lstStyle/>
          <a:p>
            <a:fld id="{B2510E1A-FA39-4D9C-BE12-BFBFD92E028C}" type="slidenum">
              <a:rPr lang="en-GB" smtClean="0"/>
              <a:t>9</a:t>
            </a:fld>
            <a:endParaRPr lang="en-GB"/>
          </a:p>
        </p:txBody>
      </p:sp>
    </p:spTree>
    <p:extLst>
      <p:ext uri="{BB962C8B-B14F-4D97-AF65-F5344CB8AC3E}">
        <p14:creationId xmlns:p14="http://schemas.microsoft.com/office/powerpoint/2010/main" val="10174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571472" y="5429264"/>
            <a:ext cx="8286750" cy="857256"/>
          </a:xfrm>
          <a:prstGeom prst="rect">
            <a:avLst/>
          </a:prstGeom>
        </p:spPr>
        <p:txBody>
          <a:bodyPr/>
          <a:lstStyle>
            <a:lvl1pPr>
              <a:defRPr sz="2000" baseline="0">
                <a:solidFill>
                  <a:schemeClr val="bg1"/>
                </a:solidFill>
              </a:defRPr>
            </a:lvl1pPr>
          </a:lstStyle>
          <a:p>
            <a:pPr lvl="0"/>
            <a:r>
              <a:rPr lang="en-US" dirty="0" smtClean="0"/>
              <a:t>Click to edit Master text styles</a:t>
            </a:r>
          </a:p>
        </p:txBody>
      </p:sp>
      <p:sp>
        <p:nvSpPr>
          <p:cNvPr id="4" name="Rectangle 2"/>
          <p:cNvSpPr>
            <a:spLocks noGrp="1" noChangeArrowheads="1"/>
          </p:cNvSpPr>
          <p:nvPr>
            <p:ph type="title"/>
          </p:nvPr>
        </p:nvSpPr>
        <p:spPr bwMode="auto">
          <a:xfrm>
            <a:off x="528638" y="3957638"/>
            <a:ext cx="8329642"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baseline="0">
                <a:solidFill>
                  <a:schemeClr val="bg1"/>
                </a:solidFill>
              </a:defRPr>
            </a:lvl1pPr>
          </a:lstStyle>
          <a:p>
            <a:pPr lvl="0"/>
            <a:r>
              <a:rPr lang="en-US" dirty="0" smtClean="0"/>
              <a:t>Click to edit Master title style</a:t>
            </a:r>
            <a:endParaRPr lang="en-GB"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Line 4"/>
          <p:cNvSpPr>
            <a:spLocks noChangeShapeType="1"/>
          </p:cNvSpPr>
          <p:nvPr/>
        </p:nvSpPr>
        <p:spPr bwMode="auto">
          <a:xfrm>
            <a:off x="990600" y="2514600"/>
            <a:ext cx="7620000" cy="0"/>
          </a:xfrm>
          <a:prstGeom prst="line">
            <a:avLst/>
          </a:prstGeom>
          <a:noFill/>
          <a:ln w="9525">
            <a:solidFill>
              <a:schemeClr val="tx1"/>
            </a:solidFill>
            <a:round/>
            <a:headEnd/>
            <a:tailEnd/>
          </a:ln>
        </p:spPr>
        <p:txBody>
          <a:bodyPr wrap="none" anchor="ctr"/>
          <a:lstStyle/>
          <a:p>
            <a:pPr>
              <a:defRPr/>
            </a:pP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611188" y="5027613"/>
            <a:ext cx="8229600" cy="612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solidFill>
                  <a:schemeClr val="tx1">
                    <a:lumMod val="75000"/>
                    <a:lumOff val="25000"/>
                  </a:schemeClr>
                </a:solidFill>
              </a:defRPr>
            </a:lvl1pPr>
          </a:lstStyle>
          <a:p>
            <a:pPr lvl="0"/>
            <a:endParaRPr lang="en-GB" dirty="0" smtClean="0"/>
          </a:p>
        </p:txBody>
      </p:sp>
      <p:sp>
        <p:nvSpPr>
          <p:cNvPr id="7" name="Text Placeholder 6"/>
          <p:cNvSpPr>
            <a:spLocks noGrp="1"/>
          </p:cNvSpPr>
          <p:nvPr>
            <p:ph type="body" sz="quarter" idx="10"/>
          </p:nvPr>
        </p:nvSpPr>
        <p:spPr>
          <a:xfrm>
            <a:off x="610310" y="5715016"/>
            <a:ext cx="8286750" cy="714375"/>
          </a:xfrm>
          <a:prstGeom prst="rect">
            <a:avLst/>
          </a:prstGeom>
        </p:spPr>
        <p:txBody>
          <a:bodyPr/>
          <a:lstStyle>
            <a:lvl1pPr>
              <a:defRPr sz="1800">
                <a:solidFill>
                  <a:schemeClr val="tx1">
                    <a:lumMod val="75000"/>
                    <a:lumOff val="25000"/>
                  </a:schemeClr>
                </a:solidFill>
              </a:defRPr>
            </a:lvl1pPr>
          </a:lstStyle>
          <a:p>
            <a:pPr lvl="0"/>
            <a:endParaRPr lang="en-US" dirty="0" smtClean="0"/>
          </a:p>
        </p:txBody>
      </p:sp>
    </p:spTree>
    <p:extLst>
      <p:ext uri="{BB962C8B-B14F-4D97-AF65-F5344CB8AC3E}">
        <p14:creationId xmlns:p14="http://schemas.microsoft.com/office/powerpoint/2010/main" val="524909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611188" y="5027613"/>
            <a:ext cx="8229600" cy="612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solidFill>
                  <a:schemeClr val="bg1"/>
                </a:solidFill>
              </a:defRPr>
            </a:lvl1pPr>
          </a:lstStyle>
          <a:p>
            <a:pPr lvl="0"/>
            <a:endParaRPr lang="en-GB" dirty="0" smtClean="0"/>
          </a:p>
        </p:txBody>
      </p:sp>
      <p:sp>
        <p:nvSpPr>
          <p:cNvPr id="7" name="Text Placeholder 6"/>
          <p:cNvSpPr>
            <a:spLocks noGrp="1"/>
          </p:cNvSpPr>
          <p:nvPr>
            <p:ph type="body" sz="quarter" idx="10"/>
          </p:nvPr>
        </p:nvSpPr>
        <p:spPr>
          <a:xfrm>
            <a:off x="610310" y="5715016"/>
            <a:ext cx="8286750" cy="714375"/>
          </a:xfrm>
          <a:prstGeom prst="rect">
            <a:avLst/>
          </a:prstGeom>
        </p:spPr>
        <p:txBody>
          <a:bodyPr/>
          <a:lstStyle>
            <a:lvl1pPr>
              <a:defRPr sz="1800">
                <a:solidFill>
                  <a:schemeClr val="bg1"/>
                </a:solidFill>
              </a:defRPr>
            </a:lvl1pPr>
          </a:lstStyle>
          <a:p>
            <a:pPr lvl="0"/>
            <a:endParaRPr lang="en-US"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1 line) and Content">
    <p:spTree>
      <p:nvGrpSpPr>
        <p:cNvPr id="1" name=""/>
        <p:cNvGrpSpPr/>
        <p:nvPr/>
      </p:nvGrpSpPr>
      <p:grpSpPr>
        <a:xfrm>
          <a:off x="0" y="0"/>
          <a:ext cx="0" cy="0"/>
          <a:chOff x="0" y="0"/>
          <a:chExt cx="0" cy="0"/>
        </a:xfrm>
      </p:grpSpPr>
      <p:pic>
        <p:nvPicPr>
          <p:cNvPr id="4" name="Picture 7" descr="GIB_377_AW-RGB.wmf"/>
          <p:cNvPicPr>
            <a:picLocks noChangeAspect="1"/>
          </p:cNvPicPr>
          <p:nvPr userDrawn="1"/>
        </p:nvPicPr>
        <p:blipFill>
          <a:blip r:embed="rId2" cstate="print"/>
          <a:srcRect/>
          <a:stretch>
            <a:fillRect/>
          </a:stretch>
        </p:blipFill>
        <p:spPr bwMode="auto">
          <a:xfrm>
            <a:off x="557213" y="303213"/>
            <a:ext cx="1379537" cy="527050"/>
          </a:xfrm>
          <a:prstGeom prst="rect">
            <a:avLst/>
          </a:prstGeom>
          <a:noFill/>
          <a:ln w="9525">
            <a:noFill/>
            <a:miter lim="800000"/>
            <a:headEnd/>
            <a:tailEnd/>
          </a:ln>
        </p:spPr>
      </p:pic>
      <p:sp>
        <p:nvSpPr>
          <p:cNvPr id="2" name="Title 1"/>
          <p:cNvSpPr>
            <a:spLocks noGrp="1"/>
          </p:cNvSpPr>
          <p:nvPr>
            <p:ph type="title"/>
          </p:nvPr>
        </p:nvSpPr>
        <p:spPr>
          <a:xfrm>
            <a:off x="558000" y="1368000"/>
            <a:ext cx="8028000" cy="648072"/>
          </a:xfrm>
          <a:prstGeom prst="rect">
            <a:avLst/>
          </a:prstGeom>
        </p:spPr>
        <p:txBody>
          <a:bodyPr anchor="t" anchorCtr="0"/>
          <a:lstStyle>
            <a:lvl1pPr>
              <a:defRPr sz="3600" baseline="0">
                <a:solidFill>
                  <a:schemeClr val="accent3">
                    <a:lumMod val="75000"/>
                  </a:schemeClr>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58000" y="2088000"/>
            <a:ext cx="8028000" cy="4064455"/>
          </a:xfrm>
          <a:prstGeom prst="rect">
            <a:avLst/>
          </a:prstGeom>
        </p:spPr>
        <p:txBody>
          <a:bodyPr/>
          <a:lstStyle>
            <a:lvl1pPr>
              <a:spcBef>
                <a:spcPts val="1200"/>
              </a:spcBef>
              <a:defRPr sz="2000" b="0">
                <a:solidFill>
                  <a:schemeClr val="accent3">
                    <a:lumMod val="75000"/>
                  </a:schemeClr>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xfrm>
            <a:off x="0" y="6308725"/>
            <a:ext cx="9144000" cy="549275"/>
          </a:xfrm>
          <a:prstGeom prst="rect">
            <a:avLst/>
          </a:prstGeom>
          <a:solidFill>
            <a:schemeClr val="accent3">
              <a:lumMod val="75000"/>
            </a:schemeClr>
          </a:solidFill>
        </p:spPr>
        <p:txBody>
          <a:bodyPr/>
          <a:lstStyle>
            <a:lvl1pPr>
              <a:defRPr/>
            </a:lvl1pPr>
          </a:lstStyle>
          <a:p>
            <a:pPr>
              <a:defRPr/>
            </a:pPr>
            <a:fld id="{B911F9DC-F298-48D2-B82C-90BEE562ADC3}" type="slidenum">
              <a:rPr lang="en-US"/>
              <a:pPr>
                <a:defRPr/>
              </a:pPr>
              <a:t>‹#›</a:t>
            </a:fld>
            <a:endParaRPr lang="en-US" dirty="0"/>
          </a:p>
        </p:txBody>
      </p:sp>
      <p:sp>
        <p:nvSpPr>
          <p:cNvPr id="6" name="Footer Placeholder 5"/>
          <p:cNvSpPr>
            <a:spLocks noGrp="1"/>
          </p:cNvSpPr>
          <p:nvPr>
            <p:ph type="ftr" sz="quarter" idx="11"/>
          </p:nvPr>
        </p:nvSpPr>
        <p:spPr>
          <a:xfrm>
            <a:off x="900113" y="6308725"/>
            <a:ext cx="7704137" cy="549275"/>
          </a:xfrm>
          <a:prstGeom prst="rect">
            <a:avLst/>
          </a:prstGeom>
        </p:spPr>
        <p:txBody>
          <a:bodyPr wrap="square" numCol="1" anchorCtr="0" compatLnSpc="1">
            <a:prstTxWarp prst="textNoShape">
              <a:avLst/>
            </a:prstTxWarp>
          </a:bodyPr>
          <a:lstStyle>
            <a:lvl1pPr fontAlgn="base">
              <a:spcBef>
                <a:spcPct val="0"/>
              </a:spcBef>
              <a:spcAft>
                <a:spcPct val="0"/>
              </a:spcAft>
              <a:defRPr dirty="0">
                <a:solidFill>
                  <a:srgbClr val="FFFFFF"/>
                </a:solidFill>
                <a:latin typeface="Arial" charset="0"/>
              </a:defRPr>
            </a:lvl1pPr>
          </a:lstStyle>
          <a:p>
            <a:pPr>
              <a:defRPr/>
            </a:pPr>
            <a:endParaRPr lang="en-US"/>
          </a:p>
        </p:txBody>
      </p:sp>
    </p:spTree>
    <p:extLst>
      <p:ext uri="{BB962C8B-B14F-4D97-AF65-F5344CB8AC3E}">
        <p14:creationId xmlns:p14="http://schemas.microsoft.com/office/powerpoint/2010/main" val="656454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Line 4"/>
          <p:cNvSpPr>
            <a:spLocks noChangeShapeType="1"/>
          </p:cNvSpPr>
          <p:nvPr/>
        </p:nvSpPr>
        <p:spPr bwMode="auto">
          <a:xfrm>
            <a:off x="990600" y="2514600"/>
            <a:ext cx="7620000" cy="0"/>
          </a:xfrm>
          <a:prstGeom prst="line">
            <a:avLst/>
          </a:prstGeom>
          <a:noFill/>
          <a:ln w="9525">
            <a:solidFill>
              <a:schemeClr val="tx1"/>
            </a:solidFill>
            <a:round/>
            <a:headEnd/>
            <a:tailEnd/>
          </a:ln>
        </p:spPr>
        <p:txBody>
          <a:bodyPr wrap="none" anchor="ctr"/>
          <a:lstStyle/>
          <a:p>
            <a:pPr>
              <a:defRPr/>
            </a:pP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95350" y="2895600"/>
            <a:ext cx="3743325" cy="3228975"/>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91075" y="2895600"/>
            <a:ext cx="3743325" cy="3228975"/>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Line 4"/>
          <p:cNvSpPr>
            <a:spLocks noChangeShapeType="1"/>
          </p:cNvSpPr>
          <p:nvPr/>
        </p:nvSpPr>
        <p:spPr bwMode="auto">
          <a:xfrm>
            <a:off x="990600" y="2514600"/>
            <a:ext cx="7620000" cy="0"/>
          </a:xfrm>
          <a:prstGeom prst="line">
            <a:avLst/>
          </a:prstGeom>
          <a:noFill/>
          <a:ln w="9525">
            <a:solidFill>
              <a:schemeClr val="tx1"/>
            </a:solidFill>
            <a:round/>
            <a:headEnd/>
            <a:tailEnd/>
          </a:ln>
        </p:spPr>
        <p:txBody>
          <a:bodyPr wrap="none" anchor="ctr"/>
          <a:lstStyle/>
          <a:p>
            <a:pPr>
              <a:defRPr/>
            </a:pP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04875" y="2165350"/>
            <a:ext cx="7705725" cy="2730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895350" y="2895600"/>
            <a:ext cx="3743325" cy="322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791075" y="2895600"/>
            <a:ext cx="3743325" cy="1538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791075" y="4586288"/>
            <a:ext cx="3743325" cy="1538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Line 4"/>
          <p:cNvSpPr>
            <a:spLocks noChangeShapeType="1"/>
          </p:cNvSpPr>
          <p:nvPr/>
        </p:nvSpPr>
        <p:spPr bwMode="auto">
          <a:xfrm>
            <a:off x="990600" y="2514600"/>
            <a:ext cx="7620000" cy="0"/>
          </a:xfrm>
          <a:prstGeom prst="line">
            <a:avLst/>
          </a:prstGeom>
          <a:noFill/>
          <a:ln w="9525">
            <a:solidFill>
              <a:schemeClr val="tx1"/>
            </a:solidFill>
            <a:round/>
            <a:headEnd/>
            <a:tailEnd/>
          </a:ln>
        </p:spPr>
        <p:txBody>
          <a:bodyPr wrap="none" anchor="ctr"/>
          <a:lstStyle/>
          <a:p>
            <a:pPr>
              <a:defRPr/>
            </a:pP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86424"/>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298599"/>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605316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 id="2147483659" r:id="rId2"/>
  </p:sldLayoutIdLst>
  <p:txStyles>
    <p:title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Verdana" pitchFamily="34" charset="0"/>
        </a:defRPr>
      </a:lvl2pPr>
      <a:lvl3pPr algn="l" rtl="0" eaLnBrk="1" fontAlgn="base" hangingPunct="1">
        <a:spcBef>
          <a:spcPct val="0"/>
        </a:spcBef>
        <a:spcAft>
          <a:spcPct val="0"/>
        </a:spcAft>
        <a:defRPr sz="4000">
          <a:solidFill>
            <a:schemeClr val="bg1"/>
          </a:solidFill>
          <a:latin typeface="Verdana" pitchFamily="34" charset="0"/>
        </a:defRPr>
      </a:lvl3pPr>
      <a:lvl4pPr algn="l" rtl="0" eaLnBrk="1" fontAlgn="base" hangingPunct="1">
        <a:spcBef>
          <a:spcPct val="0"/>
        </a:spcBef>
        <a:spcAft>
          <a:spcPct val="0"/>
        </a:spcAft>
        <a:defRPr sz="4000">
          <a:solidFill>
            <a:schemeClr val="bg1"/>
          </a:solidFill>
          <a:latin typeface="Verdana" pitchFamily="34" charset="0"/>
        </a:defRPr>
      </a:lvl4pPr>
      <a:lvl5pPr algn="l" rtl="0" eaLnBrk="1" fontAlgn="base" hangingPunct="1">
        <a:spcBef>
          <a:spcPct val="0"/>
        </a:spcBef>
        <a:spcAft>
          <a:spcPct val="0"/>
        </a:spcAft>
        <a:defRPr sz="4000">
          <a:solidFill>
            <a:schemeClr val="bg1"/>
          </a:solidFill>
          <a:latin typeface="Verdana" pitchFamily="34" charset="0"/>
        </a:defRPr>
      </a:lvl5pPr>
      <a:lvl6pPr marL="457200" algn="l" rtl="0" eaLnBrk="1" fontAlgn="base" hangingPunct="1">
        <a:spcBef>
          <a:spcPct val="0"/>
        </a:spcBef>
        <a:spcAft>
          <a:spcPct val="0"/>
        </a:spcAft>
        <a:defRPr sz="4000">
          <a:solidFill>
            <a:schemeClr val="bg1"/>
          </a:solidFill>
          <a:latin typeface="Verdana" pitchFamily="34" charset="0"/>
        </a:defRPr>
      </a:lvl6pPr>
      <a:lvl7pPr marL="914400" algn="l" rtl="0" eaLnBrk="1" fontAlgn="base" hangingPunct="1">
        <a:spcBef>
          <a:spcPct val="0"/>
        </a:spcBef>
        <a:spcAft>
          <a:spcPct val="0"/>
        </a:spcAft>
        <a:defRPr sz="4000">
          <a:solidFill>
            <a:schemeClr val="bg1"/>
          </a:solidFill>
          <a:latin typeface="Verdana" pitchFamily="34" charset="0"/>
        </a:defRPr>
      </a:lvl7pPr>
      <a:lvl8pPr marL="1371600" algn="l" rtl="0" eaLnBrk="1" fontAlgn="base" hangingPunct="1">
        <a:spcBef>
          <a:spcPct val="0"/>
        </a:spcBef>
        <a:spcAft>
          <a:spcPct val="0"/>
        </a:spcAft>
        <a:defRPr sz="4000">
          <a:solidFill>
            <a:schemeClr val="bg1"/>
          </a:solidFill>
          <a:latin typeface="Verdana" pitchFamily="34" charset="0"/>
        </a:defRPr>
      </a:lvl8pPr>
      <a:lvl9pPr marL="1828800" algn="l" rtl="0" eaLnBrk="1" fontAlgn="base" hangingPunct="1">
        <a:spcBef>
          <a:spcPct val="0"/>
        </a:spcBef>
        <a:spcAft>
          <a:spcPct val="0"/>
        </a:spcAft>
        <a:defRPr sz="4000">
          <a:solidFill>
            <a:schemeClr val="bg1"/>
          </a:solidFill>
          <a:latin typeface="Verdana" pitchFamily="34" charset="0"/>
        </a:defRPr>
      </a:lvl9pPr>
    </p:titleStyle>
    <p:bodyStyle>
      <a:lvl1pPr marL="342900" indent="-342900" algn="l" rtl="0" eaLnBrk="1" fontAlgn="base" hangingPunct="1">
        <a:spcBef>
          <a:spcPct val="20000"/>
        </a:spcBef>
        <a:spcAft>
          <a:spcPct val="0"/>
        </a:spcAft>
        <a:buClr>
          <a:srgbClr val="D06223"/>
        </a:buClr>
        <a:defRPr sz="2000">
          <a:solidFill>
            <a:schemeClr val="bg1"/>
          </a:solidFill>
          <a:latin typeface="+mn-lt"/>
          <a:ea typeface="+mn-ea"/>
          <a:cs typeface="+mn-cs"/>
        </a:defRPr>
      </a:lvl1pPr>
      <a:lvl2pPr marL="742950" indent="-285750" algn="l" rtl="0" eaLnBrk="1" fontAlgn="base" hangingPunct="1">
        <a:spcBef>
          <a:spcPct val="20000"/>
        </a:spcBef>
        <a:spcAft>
          <a:spcPct val="0"/>
        </a:spcAft>
        <a:buClr>
          <a:srgbClr val="D06223"/>
        </a:buClr>
        <a:defRPr sz="1500">
          <a:solidFill>
            <a:schemeClr val="tx1"/>
          </a:solidFill>
          <a:latin typeface="+mn-lt"/>
        </a:defRPr>
      </a:lvl2pPr>
      <a:lvl3pPr marL="1143000" indent="-228600" algn="l" rtl="0" eaLnBrk="1" fontAlgn="base" hangingPunct="1">
        <a:spcBef>
          <a:spcPct val="20000"/>
        </a:spcBef>
        <a:spcAft>
          <a:spcPct val="0"/>
        </a:spcAft>
        <a:buClr>
          <a:srgbClr val="D06223"/>
        </a:buClr>
        <a:buChar char="•"/>
        <a:defRPr sz="2400">
          <a:solidFill>
            <a:schemeClr val="tx1"/>
          </a:solidFill>
          <a:latin typeface="Arial" charset="0"/>
        </a:defRPr>
      </a:lvl3pPr>
      <a:lvl4pPr marL="1600200" indent="-228600" algn="l" rtl="0" eaLnBrk="1" fontAlgn="base" hangingPunct="1">
        <a:spcBef>
          <a:spcPct val="20000"/>
        </a:spcBef>
        <a:spcAft>
          <a:spcPct val="0"/>
        </a:spcAft>
        <a:buClr>
          <a:srgbClr val="D06223"/>
        </a:buClr>
        <a:buChar char="–"/>
        <a:defRPr sz="2000">
          <a:solidFill>
            <a:schemeClr val="tx1"/>
          </a:solidFill>
          <a:latin typeface="Arial" charset="0"/>
        </a:defRPr>
      </a:lvl4pPr>
      <a:lvl5pPr marL="2057400" indent="-228600" algn="l" rtl="0" eaLnBrk="1" fontAlgn="base" hangingPunct="1">
        <a:spcBef>
          <a:spcPct val="20000"/>
        </a:spcBef>
        <a:spcAft>
          <a:spcPct val="0"/>
        </a:spcAft>
        <a:buClr>
          <a:srgbClr val="D06223"/>
        </a:buClr>
        <a:buChar char="»"/>
        <a:defRPr sz="2000">
          <a:solidFill>
            <a:schemeClr val="tx1"/>
          </a:solidFill>
          <a:latin typeface="Arial" charset="0"/>
        </a:defRPr>
      </a:lvl5pPr>
      <a:lvl6pPr marL="2514600" indent="-228600" algn="l" rtl="0" eaLnBrk="1" fontAlgn="base" hangingPunct="1">
        <a:spcBef>
          <a:spcPct val="20000"/>
        </a:spcBef>
        <a:spcAft>
          <a:spcPct val="0"/>
        </a:spcAft>
        <a:buClr>
          <a:srgbClr val="D06223"/>
        </a:buClr>
        <a:buChar char="»"/>
        <a:defRPr sz="2000">
          <a:solidFill>
            <a:schemeClr val="tx1"/>
          </a:solidFill>
          <a:latin typeface="Arial" charset="0"/>
        </a:defRPr>
      </a:lvl6pPr>
      <a:lvl7pPr marL="2971800" indent="-228600" algn="l" rtl="0" eaLnBrk="1" fontAlgn="base" hangingPunct="1">
        <a:spcBef>
          <a:spcPct val="20000"/>
        </a:spcBef>
        <a:spcAft>
          <a:spcPct val="0"/>
        </a:spcAft>
        <a:buClr>
          <a:srgbClr val="D06223"/>
        </a:buClr>
        <a:buChar char="»"/>
        <a:defRPr sz="2000">
          <a:solidFill>
            <a:schemeClr val="tx1"/>
          </a:solidFill>
          <a:latin typeface="Arial" charset="0"/>
        </a:defRPr>
      </a:lvl7pPr>
      <a:lvl8pPr marL="3429000" indent="-228600" algn="l" rtl="0" eaLnBrk="1" fontAlgn="base" hangingPunct="1">
        <a:spcBef>
          <a:spcPct val="20000"/>
        </a:spcBef>
        <a:spcAft>
          <a:spcPct val="0"/>
        </a:spcAft>
        <a:buClr>
          <a:srgbClr val="D06223"/>
        </a:buClr>
        <a:buChar char="»"/>
        <a:defRPr sz="2000">
          <a:solidFill>
            <a:schemeClr val="tx1"/>
          </a:solidFill>
          <a:latin typeface="Arial" charset="0"/>
        </a:defRPr>
      </a:lvl8pPr>
      <a:lvl9pPr marL="3886200" indent="-228600" algn="l" rtl="0" eaLnBrk="1" fontAlgn="base" hangingPunct="1">
        <a:spcBef>
          <a:spcPct val="20000"/>
        </a:spcBef>
        <a:spcAft>
          <a:spcPct val="0"/>
        </a:spcAft>
        <a:buClr>
          <a:srgbClr val="D06223"/>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70" r:id="rId2"/>
    <p:sldLayoutId id="2147483688" r:id="rId3"/>
  </p:sldLayoutIdLst>
  <p:txStyles>
    <p:title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Verdana" pitchFamily="34" charset="0"/>
        </a:defRPr>
      </a:lvl2pPr>
      <a:lvl3pPr algn="l" rtl="0" eaLnBrk="0" fontAlgn="base" hangingPunct="0">
        <a:spcBef>
          <a:spcPct val="0"/>
        </a:spcBef>
        <a:spcAft>
          <a:spcPct val="0"/>
        </a:spcAft>
        <a:defRPr sz="3000">
          <a:solidFill>
            <a:schemeClr val="bg1"/>
          </a:solidFill>
          <a:latin typeface="Verdana" pitchFamily="34" charset="0"/>
        </a:defRPr>
      </a:lvl3pPr>
      <a:lvl4pPr algn="l" rtl="0" eaLnBrk="0" fontAlgn="base" hangingPunct="0">
        <a:spcBef>
          <a:spcPct val="0"/>
        </a:spcBef>
        <a:spcAft>
          <a:spcPct val="0"/>
        </a:spcAft>
        <a:defRPr sz="3000">
          <a:solidFill>
            <a:schemeClr val="bg1"/>
          </a:solidFill>
          <a:latin typeface="Verdana" pitchFamily="34" charset="0"/>
        </a:defRPr>
      </a:lvl4pPr>
      <a:lvl5pPr algn="l" rtl="0" eaLnBrk="0" fontAlgn="base" hangingPunct="0">
        <a:spcBef>
          <a:spcPct val="0"/>
        </a:spcBef>
        <a:spcAft>
          <a:spcPct val="0"/>
        </a:spcAft>
        <a:defRPr sz="3000">
          <a:solidFill>
            <a:schemeClr val="bg1"/>
          </a:solidFill>
          <a:latin typeface="Verdana" pitchFamily="34" charset="0"/>
        </a:defRPr>
      </a:lvl5pPr>
      <a:lvl6pPr marL="457200" algn="l" rtl="0" fontAlgn="base">
        <a:spcBef>
          <a:spcPct val="0"/>
        </a:spcBef>
        <a:spcAft>
          <a:spcPct val="0"/>
        </a:spcAft>
        <a:defRPr sz="3000">
          <a:solidFill>
            <a:schemeClr val="bg1"/>
          </a:solidFill>
          <a:latin typeface="Verdana" pitchFamily="34" charset="0"/>
        </a:defRPr>
      </a:lvl6pPr>
      <a:lvl7pPr marL="914400" algn="l" rtl="0" fontAlgn="base">
        <a:spcBef>
          <a:spcPct val="0"/>
        </a:spcBef>
        <a:spcAft>
          <a:spcPct val="0"/>
        </a:spcAft>
        <a:defRPr sz="3000">
          <a:solidFill>
            <a:schemeClr val="bg1"/>
          </a:solidFill>
          <a:latin typeface="Verdana" pitchFamily="34" charset="0"/>
        </a:defRPr>
      </a:lvl7pPr>
      <a:lvl8pPr marL="1371600" algn="l" rtl="0" fontAlgn="base">
        <a:spcBef>
          <a:spcPct val="0"/>
        </a:spcBef>
        <a:spcAft>
          <a:spcPct val="0"/>
        </a:spcAft>
        <a:defRPr sz="3000">
          <a:solidFill>
            <a:schemeClr val="bg1"/>
          </a:solidFill>
          <a:latin typeface="Verdana" pitchFamily="34" charset="0"/>
        </a:defRPr>
      </a:lvl8pPr>
      <a:lvl9pPr marL="1828800" algn="l" rtl="0" fontAlgn="base">
        <a:spcBef>
          <a:spcPct val="0"/>
        </a:spcBef>
        <a:spcAft>
          <a:spcPct val="0"/>
        </a:spcAft>
        <a:defRPr sz="3000">
          <a:solidFill>
            <a:schemeClr val="bg1"/>
          </a:solidFill>
          <a:latin typeface="Verdana" pitchFamily="34" charset="0"/>
        </a:defRPr>
      </a:lvl9pPr>
    </p:titleStyle>
    <p:bodyStyle>
      <a:lvl1pPr marL="342900" indent="-342900" algn="l" rtl="0" eaLnBrk="0" fontAlgn="base" hangingPunct="0">
        <a:spcBef>
          <a:spcPct val="20000"/>
        </a:spcBef>
        <a:spcAft>
          <a:spcPct val="0"/>
        </a:spcAft>
        <a:defRPr sz="1500">
          <a:solidFill>
            <a:schemeClr val="bg1"/>
          </a:solidFill>
          <a:latin typeface="+mn-lt"/>
          <a:ea typeface="+mn-ea"/>
          <a:cs typeface="+mn-cs"/>
        </a:defRPr>
      </a:lvl1pPr>
      <a:lvl2pPr marL="742950" indent="-285750" algn="l" rtl="0" eaLnBrk="0" fontAlgn="base" hangingPunct="0">
        <a:spcBef>
          <a:spcPct val="20000"/>
        </a:spcBef>
        <a:spcAft>
          <a:spcPct val="0"/>
        </a:spcAft>
        <a:defRPr sz="1500">
          <a:solidFill>
            <a:schemeClr val="bg1"/>
          </a:solidFill>
          <a:latin typeface="+mn-lt"/>
        </a:defRPr>
      </a:lvl2pPr>
      <a:lvl3pPr marL="1143000" indent="-228600" algn="l" rtl="0" eaLnBrk="0" fontAlgn="base" hangingPunct="0">
        <a:spcBef>
          <a:spcPct val="20000"/>
        </a:spcBef>
        <a:spcAft>
          <a:spcPct val="0"/>
        </a:spcAft>
        <a:defRPr sz="1500">
          <a:solidFill>
            <a:schemeClr val="bg1"/>
          </a:solidFill>
          <a:latin typeface="+mn-lt"/>
        </a:defRPr>
      </a:lvl3pPr>
      <a:lvl4pPr marL="1600200" indent="-228600" algn="l" rtl="0" eaLnBrk="0" fontAlgn="base" hangingPunct="0">
        <a:spcBef>
          <a:spcPct val="20000"/>
        </a:spcBef>
        <a:spcAft>
          <a:spcPct val="0"/>
        </a:spcAft>
        <a:defRPr sz="1500">
          <a:solidFill>
            <a:schemeClr val="bg1"/>
          </a:solidFill>
          <a:latin typeface="+mn-lt"/>
        </a:defRPr>
      </a:lvl4pPr>
      <a:lvl5pPr marL="2057400" indent="-228600" algn="l" rtl="0" eaLnBrk="0" fontAlgn="base" hangingPunct="0">
        <a:spcBef>
          <a:spcPct val="20000"/>
        </a:spcBef>
        <a:spcAft>
          <a:spcPct val="0"/>
        </a:spcAft>
        <a:defRPr sz="1500">
          <a:solidFill>
            <a:schemeClr val="bg1"/>
          </a:solidFill>
          <a:latin typeface="+mn-lt"/>
        </a:defRPr>
      </a:lvl5pPr>
      <a:lvl6pPr marL="2514600" indent="-228600" algn="l" rtl="0" fontAlgn="base">
        <a:spcBef>
          <a:spcPct val="20000"/>
        </a:spcBef>
        <a:spcAft>
          <a:spcPct val="0"/>
        </a:spcAft>
        <a:defRPr sz="1500">
          <a:solidFill>
            <a:schemeClr val="bg1"/>
          </a:solidFill>
          <a:latin typeface="+mn-lt"/>
        </a:defRPr>
      </a:lvl6pPr>
      <a:lvl7pPr marL="2971800" indent="-228600" algn="l" rtl="0" fontAlgn="base">
        <a:spcBef>
          <a:spcPct val="20000"/>
        </a:spcBef>
        <a:spcAft>
          <a:spcPct val="0"/>
        </a:spcAft>
        <a:defRPr sz="1500">
          <a:solidFill>
            <a:schemeClr val="bg1"/>
          </a:solidFill>
          <a:latin typeface="+mn-lt"/>
        </a:defRPr>
      </a:lvl7pPr>
      <a:lvl8pPr marL="3429000" indent="-228600" algn="l" rtl="0" fontAlgn="base">
        <a:spcBef>
          <a:spcPct val="20000"/>
        </a:spcBef>
        <a:spcAft>
          <a:spcPct val="0"/>
        </a:spcAft>
        <a:defRPr sz="1500">
          <a:solidFill>
            <a:schemeClr val="bg1"/>
          </a:solidFill>
          <a:latin typeface="+mn-lt"/>
        </a:defRPr>
      </a:lvl8pPr>
      <a:lvl9pPr marL="3886200" indent="-228600" algn="l" rtl="0" fontAlgn="base">
        <a:spcBef>
          <a:spcPct val="20000"/>
        </a:spcBef>
        <a:spcAft>
          <a:spcPct val="0"/>
        </a:spcAft>
        <a:defRPr sz="15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904875" y="2165350"/>
            <a:ext cx="7705725" cy="273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Slide Title</a:t>
            </a:r>
          </a:p>
        </p:txBody>
      </p:sp>
      <p:sp>
        <p:nvSpPr>
          <p:cNvPr id="3075" name="Rectangle 3"/>
          <p:cNvSpPr>
            <a:spLocks noGrp="1" noChangeArrowheads="1"/>
          </p:cNvSpPr>
          <p:nvPr>
            <p:ph type="body" idx="1"/>
          </p:nvPr>
        </p:nvSpPr>
        <p:spPr bwMode="auto">
          <a:xfrm>
            <a:off x="895350" y="2895600"/>
            <a:ext cx="7639050" cy="3228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676" r:id="rId1"/>
    <p:sldLayoutId id="2147483678" r:id="rId2"/>
    <p:sldLayoutId id="2147483686" r:id="rId3"/>
    <p:sldLayoutId id="2147483683" r:id="rId4"/>
    <p:sldLayoutId id="2147483680" r:id="rId5"/>
    <p:sldLayoutId id="2147483681" r:id="rId6"/>
    <p:sldLayoutId id="2147483687" r:id="rId7"/>
  </p:sldLayoutIdLst>
  <p:txStyles>
    <p:titleStyle>
      <a:lvl1pPr algn="l" rtl="0" eaLnBrk="0" fontAlgn="base" hangingPunct="0">
        <a:spcBef>
          <a:spcPct val="0"/>
        </a:spcBef>
        <a:spcAft>
          <a:spcPct val="0"/>
        </a:spcAft>
        <a:defRPr sz="2500">
          <a:solidFill>
            <a:schemeClr val="tx2">
              <a:lumMod val="50000"/>
            </a:schemeClr>
          </a:solidFill>
          <a:latin typeface="+mj-lt"/>
          <a:ea typeface="+mj-ea"/>
          <a:cs typeface="+mj-cs"/>
        </a:defRPr>
      </a:lvl1pPr>
      <a:lvl2pPr algn="l" rtl="0" eaLnBrk="0" fontAlgn="base" hangingPunct="0">
        <a:spcBef>
          <a:spcPct val="0"/>
        </a:spcBef>
        <a:spcAft>
          <a:spcPct val="0"/>
        </a:spcAft>
        <a:defRPr sz="2500">
          <a:solidFill>
            <a:srgbClr val="D06223"/>
          </a:solidFill>
          <a:latin typeface="Verdana" pitchFamily="34" charset="0"/>
        </a:defRPr>
      </a:lvl2pPr>
      <a:lvl3pPr algn="l" rtl="0" eaLnBrk="0" fontAlgn="base" hangingPunct="0">
        <a:spcBef>
          <a:spcPct val="0"/>
        </a:spcBef>
        <a:spcAft>
          <a:spcPct val="0"/>
        </a:spcAft>
        <a:defRPr sz="2500">
          <a:solidFill>
            <a:srgbClr val="D06223"/>
          </a:solidFill>
          <a:latin typeface="Verdana" pitchFamily="34" charset="0"/>
        </a:defRPr>
      </a:lvl3pPr>
      <a:lvl4pPr algn="l" rtl="0" eaLnBrk="0" fontAlgn="base" hangingPunct="0">
        <a:spcBef>
          <a:spcPct val="0"/>
        </a:spcBef>
        <a:spcAft>
          <a:spcPct val="0"/>
        </a:spcAft>
        <a:defRPr sz="2500">
          <a:solidFill>
            <a:srgbClr val="D06223"/>
          </a:solidFill>
          <a:latin typeface="Verdana" pitchFamily="34" charset="0"/>
        </a:defRPr>
      </a:lvl4pPr>
      <a:lvl5pPr algn="l" rtl="0" eaLnBrk="0" fontAlgn="base" hangingPunct="0">
        <a:spcBef>
          <a:spcPct val="0"/>
        </a:spcBef>
        <a:spcAft>
          <a:spcPct val="0"/>
        </a:spcAft>
        <a:defRPr sz="2500">
          <a:solidFill>
            <a:srgbClr val="D06223"/>
          </a:solidFill>
          <a:latin typeface="Verdana" pitchFamily="34" charset="0"/>
        </a:defRPr>
      </a:lvl5pPr>
      <a:lvl6pPr marL="457200" algn="l" rtl="0" fontAlgn="base">
        <a:spcBef>
          <a:spcPct val="0"/>
        </a:spcBef>
        <a:spcAft>
          <a:spcPct val="0"/>
        </a:spcAft>
        <a:defRPr sz="2500">
          <a:solidFill>
            <a:srgbClr val="D06223"/>
          </a:solidFill>
          <a:latin typeface="Verdana" pitchFamily="34" charset="0"/>
        </a:defRPr>
      </a:lvl6pPr>
      <a:lvl7pPr marL="914400" algn="l" rtl="0" fontAlgn="base">
        <a:spcBef>
          <a:spcPct val="0"/>
        </a:spcBef>
        <a:spcAft>
          <a:spcPct val="0"/>
        </a:spcAft>
        <a:defRPr sz="2500">
          <a:solidFill>
            <a:srgbClr val="D06223"/>
          </a:solidFill>
          <a:latin typeface="Verdana" pitchFamily="34" charset="0"/>
        </a:defRPr>
      </a:lvl7pPr>
      <a:lvl8pPr marL="1371600" algn="l" rtl="0" fontAlgn="base">
        <a:spcBef>
          <a:spcPct val="0"/>
        </a:spcBef>
        <a:spcAft>
          <a:spcPct val="0"/>
        </a:spcAft>
        <a:defRPr sz="2500">
          <a:solidFill>
            <a:srgbClr val="D06223"/>
          </a:solidFill>
          <a:latin typeface="Verdana" pitchFamily="34" charset="0"/>
        </a:defRPr>
      </a:lvl8pPr>
      <a:lvl9pPr marL="1828800" algn="l" rtl="0" fontAlgn="base">
        <a:spcBef>
          <a:spcPct val="0"/>
        </a:spcBef>
        <a:spcAft>
          <a:spcPct val="0"/>
        </a:spcAft>
        <a:defRPr sz="2500">
          <a:solidFill>
            <a:srgbClr val="D06223"/>
          </a:solidFill>
          <a:latin typeface="Verdana" pitchFamily="34" charset="0"/>
        </a:defRPr>
      </a:lvl9pPr>
    </p:titleStyle>
    <p:bodyStyle>
      <a:lvl1pPr marL="342900" indent="-342900" algn="l" rtl="0" eaLnBrk="0" fontAlgn="base" hangingPunct="0">
        <a:spcBef>
          <a:spcPct val="20000"/>
        </a:spcBef>
        <a:spcAft>
          <a:spcPct val="0"/>
        </a:spcAft>
        <a:buClr>
          <a:srgbClr val="D06223"/>
        </a:buClr>
        <a:buChar char="•"/>
        <a:defRPr sz="1700">
          <a:solidFill>
            <a:schemeClr val="tx1"/>
          </a:solidFill>
          <a:latin typeface="+mn-lt"/>
          <a:ea typeface="+mn-ea"/>
          <a:cs typeface="+mn-cs"/>
        </a:defRPr>
      </a:lvl1pPr>
      <a:lvl2pPr marL="742950" indent="-285750" algn="l" rtl="0" eaLnBrk="0" fontAlgn="base" hangingPunct="0">
        <a:spcBef>
          <a:spcPct val="20000"/>
        </a:spcBef>
        <a:spcAft>
          <a:spcPct val="0"/>
        </a:spcAft>
        <a:buClr>
          <a:srgbClr val="D06223"/>
        </a:buClr>
        <a:buChar char="–"/>
        <a:defRPr sz="1700">
          <a:solidFill>
            <a:schemeClr val="tx1"/>
          </a:solidFill>
          <a:latin typeface="+mn-lt"/>
        </a:defRPr>
      </a:lvl2pPr>
      <a:lvl3pPr marL="1143000" indent="-228600" algn="l" rtl="0" eaLnBrk="0" fontAlgn="base" hangingPunct="0">
        <a:spcBef>
          <a:spcPct val="20000"/>
        </a:spcBef>
        <a:spcAft>
          <a:spcPct val="0"/>
        </a:spcAft>
        <a:buClr>
          <a:srgbClr val="D06223"/>
        </a:buClr>
        <a:buChar char="•"/>
        <a:defRPr sz="1700">
          <a:solidFill>
            <a:schemeClr val="tx1"/>
          </a:solidFill>
          <a:latin typeface="+mn-lt"/>
        </a:defRPr>
      </a:lvl3pPr>
      <a:lvl4pPr marL="1600200" indent="-228600" algn="l" rtl="0" eaLnBrk="0" fontAlgn="base" hangingPunct="0">
        <a:spcBef>
          <a:spcPct val="20000"/>
        </a:spcBef>
        <a:spcAft>
          <a:spcPct val="0"/>
        </a:spcAft>
        <a:buClr>
          <a:srgbClr val="D06223"/>
        </a:buClr>
        <a:buChar char="–"/>
        <a:defRPr sz="1700">
          <a:solidFill>
            <a:schemeClr val="tx1"/>
          </a:solidFill>
          <a:latin typeface="+mn-lt"/>
        </a:defRPr>
      </a:lvl4pPr>
      <a:lvl5pPr marL="2057400" indent="-228600" algn="l" rtl="0" eaLnBrk="0" fontAlgn="base" hangingPunct="0">
        <a:spcBef>
          <a:spcPct val="20000"/>
        </a:spcBef>
        <a:spcAft>
          <a:spcPct val="0"/>
        </a:spcAft>
        <a:buClr>
          <a:srgbClr val="D06223"/>
        </a:buClr>
        <a:buChar char="»"/>
        <a:defRPr sz="1700">
          <a:solidFill>
            <a:schemeClr val="tx1"/>
          </a:solidFill>
          <a:latin typeface="+mn-lt"/>
        </a:defRPr>
      </a:lvl5pPr>
      <a:lvl6pPr marL="2514600" indent="-228600" algn="l" rtl="0" fontAlgn="base">
        <a:spcBef>
          <a:spcPct val="20000"/>
        </a:spcBef>
        <a:spcAft>
          <a:spcPct val="0"/>
        </a:spcAft>
        <a:buClr>
          <a:srgbClr val="D06223"/>
        </a:buClr>
        <a:buChar char="»"/>
        <a:defRPr sz="1700">
          <a:solidFill>
            <a:schemeClr val="tx1"/>
          </a:solidFill>
          <a:latin typeface="+mn-lt"/>
        </a:defRPr>
      </a:lvl6pPr>
      <a:lvl7pPr marL="2971800" indent="-228600" algn="l" rtl="0" fontAlgn="base">
        <a:spcBef>
          <a:spcPct val="20000"/>
        </a:spcBef>
        <a:spcAft>
          <a:spcPct val="0"/>
        </a:spcAft>
        <a:buClr>
          <a:srgbClr val="D06223"/>
        </a:buClr>
        <a:buChar char="»"/>
        <a:defRPr sz="1700">
          <a:solidFill>
            <a:schemeClr val="tx1"/>
          </a:solidFill>
          <a:latin typeface="+mn-lt"/>
        </a:defRPr>
      </a:lvl7pPr>
      <a:lvl8pPr marL="3429000" indent="-228600" algn="l" rtl="0" fontAlgn="base">
        <a:spcBef>
          <a:spcPct val="20000"/>
        </a:spcBef>
        <a:spcAft>
          <a:spcPct val="0"/>
        </a:spcAft>
        <a:buClr>
          <a:srgbClr val="D06223"/>
        </a:buClr>
        <a:buChar char="»"/>
        <a:defRPr sz="1700">
          <a:solidFill>
            <a:schemeClr val="tx1"/>
          </a:solidFill>
          <a:latin typeface="+mn-lt"/>
        </a:defRPr>
      </a:lvl8pPr>
      <a:lvl9pPr marL="3886200" indent="-228600" algn="l" rtl="0" fontAlgn="base">
        <a:spcBef>
          <a:spcPct val="20000"/>
        </a:spcBef>
        <a:spcAft>
          <a:spcPct val="0"/>
        </a:spcAft>
        <a:buClr>
          <a:srgbClr val="D06223"/>
        </a:buClr>
        <a:buChar char="»"/>
        <a:defRPr sz="1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twitter.com/digidemocracyuk"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http://www.parliament.uk/business/commons/the-speaker/speakers-commission-on-digital-democracy/web-forum/" TargetMode="External"/><Relationship Id="rId4" Type="http://schemas.openxmlformats.org/officeDocument/2006/relationships/hyperlink" Target="mailto:digitaldemocracy@parliament.uk"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c.c.leston-bandeira@hull.ac.uk" TargetMode="External"/><Relationship Id="rId2" Type="http://schemas.openxmlformats.org/officeDocument/2006/relationships/hyperlink" Target="http://www.parliament.uk/" TargetMode="Externa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slide" Target="slide8.xml"/></Relationships>
</file>

<file path=ppt/slides/_rels/slide2.xml.rels><?xml version="1.0" encoding="UTF-8" standalone="yes"?>
<Relationships xmlns="http://schemas.openxmlformats.org/package/2006/relationships"><Relationship Id="rId3" Type="http://schemas.openxmlformats.org/officeDocument/2006/relationships/hyperlink" Target="http://www.hansardsociety.org.uk/wp-content/uploads/2013/11/Designing-a-Parliament-for-the-21st-Century-Hansard-Society.pdf"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hyperlink" Target="http://www.parliament.uk/business/commons/the-speaker/speakers-commission-on-digital-democracy/members/emma-mulqueeny/" TargetMode="External"/><Relationship Id="rId3" Type="http://schemas.openxmlformats.org/officeDocument/2006/relationships/hyperlink" Target="http://www.parliament.uk/business/commons/the-speaker/the-role-of-the-speaker/biography-of-speaker-john-bercow/" TargetMode="External"/><Relationship Id="rId7" Type="http://schemas.openxmlformats.org/officeDocument/2006/relationships/hyperlink" Target="http://www2.hull.ac.uk/fass/politics-and-international-stu/staff/drcristina-leston-bandeira.aspx"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file:///C:\Users\woode\AppData\Local\Microsoft\Windows\Temporary%20Internet%20Files\Content.Outlook\K96CZ7ZC\(http:\www.tinderfoundation.org\about\board\helen-milner" TargetMode="External"/><Relationship Id="rId11" Type="http://schemas.openxmlformats.org/officeDocument/2006/relationships/image" Target="../media/image6.jpeg"/><Relationship Id="rId5" Type="http://schemas.openxmlformats.org/officeDocument/2006/relationships/hyperlink" Target="http://www.parliament.uk/biographies/commons/meg-hillier/1524" TargetMode="External"/><Relationship Id="rId10" Type="http://schemas.openxmlformats.org/officeDocument/2006/relationships/hyperlink" Target="http://www.nusconnect.org.uk/blogs/blog/tonipearce/" TargetMode="External"/><Relationship Id="rId4" Type="http://schemas.openxmlformats.org/officeDocument/2006/relationships/hyperlink" Target="http://www.parliament.uk/biographies/commons/robert-halfon/3985" TargetMode="External"/><Relationship Id="rId9" Type="http://schemas.openxmlformats.org/officeDocument/2006/relationships/hyperlink" Target="http://www.parliament.uk/business/commons/the-speaker/speakers-commission-on-digital-democracy/members/femi-oyenira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ood-law"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smtClean="0"/>
              <a:t>Cristina Leston-Bandeira, University of Hull</a:t>
            </a:r>
          </a:p>
          <a:p>
            <a:r>
              <a:rPr lang="en-GB" dirty="0" smtClean="0"/>
              <a:t>May 2014</a:t>
            </a:r>
            <a:endParaRPr lang="en-GB" dirty="0"/>
          </a:p>
        </p:txBody>
      </p:sp>
      <p:sp>
        <p:nvSpPr>
          <p:cNvPr id="3" name="Title 2"/>
          <p:cNvSpPr>
            <a:spLocks noGrp="1"/>
          </p:cNvSpPr>
          <p:nvPr>
            <p:ph type="title"/>
          </p:nvPr>
        </p:nvSpPr>
        <p:spPr>
          <a:xfrm>
            <a:off x="528638" y="3445329"/>
            <a:ext cx="8329642" cy="1883909"/>
          </a:xfrm>
        </p:spPr>
        <p:txBody>
          <a:bodyPr/>
          <a:lstStyle/>
          <a:p>
            <a:r>
              <a:rPr lang="en-GB" dirty="0" smtClean="0"/>
              <a:t>Challenges of the </a:t>
            </a:r>
            <a:br>
              <a:rPr lang="en-GB" dirty="0" smtClean="0"/>
            </a:br>
            <a:r>
              <a:rPr lang="en-GB" dirty="0" smtClean="0"/>
              <a:t>Digital Democracy Commission</a:t>
            </a:r>
            <a:endParaRPr lang="en-GB" dirty="0"/>
          </a:p>
        </p:txBody>
      </p:sp>
    </p:spTree>
    <p:extLst>
      <p:ext uri="{BB962C8B-B14F-4D97-AF65-F5344CB8AC3E}">
        <p14:creationId xmlns:p14="http://schemas.microsoft.com/office/powerpoint/2010/main" val="3938369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Summing up</a:t>
            </a:r>
            <a:endParaRPr lang="en-GB" dirty="0"/>
          </a:p>
        </p:txBody>
      </p:sp>
      <p:sp>
        <p:nvSpPr>
          <p:cNvPr id="3" name="Content Placeholder 2"/>
          <p:cNvSpPr>
            <a:spLocks noGrp="1"/>
          </p:cNvSpPr>
          <p:nvPr>
            <p:ph idx="1"/>
          </p:nvPr>
        </p:nvSpPr>
        <p:spPr/>
        <p:txBody>
          <a:bodyPr/>
          <a:lstStyle/>
          <a:p>
            <a:r>
              <a:rPr lang="en-GB" sz="1600" dirty="0"/>
              <a:t>Digital Democracy Commission: unique</a:t>
            </a:r>
          </a:p>
          <a:p>
            <a:pPr algn="just"/>
            <a:r>
              <a:rPr lang="en-GB" dirty="0" smtClean="0"/>
              <a:t>Methodology: to listen from as wide range sources as possible </a:t>
            </a:r>
          </a:p>
          <a:p>
            <a:pPr algn="just"/>
            <a:endParaRPr lang="en-GB" dirty="0" smtClean="0"/>
          </a:p>
          <a:p>
            <a:pPr algn="just"/>
            <a:r>
              <a:rPr lang="en-GB" dirty="0" smtClean="0"/>
              <a:t>Making the most of opportunities and meeting demands of digital transformation</a:t>
            </a:r>
          </a:p>
          <a:p>
            <a:pPr algn="just"/>
            <a:endParaRPr lang="en-GB" dirty="0" smtClean="0"/>
          </a:p>
          <a:p>
            <a:pPr algn="just"/>
            <a:r>
              <a:rPr lang="en-GB" dirty="0" smtClean="0"/>
              <a:t>Legislation: about complexity and volume, but also more fundamental institutional questions</a:t>
            </a:r>
          </a:p>
          <a:p>
            <a:pPr algn="just"/>
            <a:endParaRPr lang="en-GB" dirty="0" smtClean="0"/>
          </a:p>
          <a:p>
            <a:pPr algn="just"/>
            <a:r>
              <a:rPr lang="en-GB" dirty="0" smtClean="0"/>
              <a:t>Plenty going on already</a:t>
            </a:r>
            <a:endParaRPr lang="en-GB" dirty="0"/>
          </a:p>
        </p:txBody>
      </p:sp>
      <p:pic>
        <p:nvPicPr>
          <p:cNvPr id="5" name="Picture 2" descr="http://assets3.parliament.uk/iv/main-large/ImageVault/Images/id_16456/scope_0/ImageVaultHandler.asp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7438" y="667656"/>
            <a:ext cx="3121480" cy="15607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68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I get involved?</a:t>
            </a:r>
            <a:endParaRPr lang="en-GB" dirty="0"/>
          </a:p>
        </p:txBody>
      </p:sp>
      <p:sp>
        <p:nvSpPr>
          <p:cNvPr id="3" name="Content Placeholder 2"/>
          <p:cNvSpPr>
            <a:spLocks noGrp="1"/>
          </p:cNvSpPr>
          <p:nvPr>
            <p:ph idx="1"/>
          </p:nvPr>
        </p:nvSpPr>
        <p:spPr>
          <a:xfrm>
            <a:off x="895349" y="2895600"/>
            <a:ext cx="7805305" cy="3962400"/>
          </a:xfrm>
        </p:spPr>
        <p:txBody>
          <a:bodyPr/>
          <a:lstStyle/>
          <a:p>
            <a:pPr marL="0" indent="0">
              <a:buNone/>
            </a:pPr>
            <a:r>
              <a:rPr lang="en-GB" dirty="0" smtClean="0"/>
              <a:t>The Speaker and members of the Commission are keen to hear your views.  There are various ways of contacting us:</a:t>
            </a:r>
          </a:p>
          <a:p>
            <a:pPr marL="0" indent="0">
              <a:buNone/>
            </a:pPr>
            <a:endParaRPr lang="en-GB" dirty="0" smtClean="0"/>
          </a:p>
          <a:p>
            <a:r>
              <a:rPr lang="en-GB" dirty="0" smtClean="0"/>
              <a:t>Tweet: </a:t>
            </a:r>
            <a:r>
              <a:rPr lang="en-GB" dirty="0" smtClean="0">
                <a:hlinkClick r:id="rId3"/>
              </a:rPr>
              <a:t>@</a:t>
            </a:r>
            <a:r>
              <a:rPr lang="en-GB" dirty="0" err="1" smtClean="0">
                <a:hlinkClick r:id="rId3"/>
              </a:rPr>
              <a:t>digidemocracyuk</a:t>
            </a:r>
            <a:endParaRPr lang="en-GB" dirty="0" smtClean="0"/>
          </a:p>
          <a:p>
            <a:pPr marL="0" indent="0">
              <a:buNone/>
            </a:pPr>
            <a:endParaRPr lang="en-GB" dirty="0" smtClean="0"/>
          </a:p>
          <a:p>
            <a:r>
              <a:rPr lang="en-GB" dirty="0" smtClean="0"/>
              <a:t>Email: </a:t>
            </a:r>
            <a:r>
              <a:rPr lang="en-GB" dirty="0" smtClean="0">
                <a:hlinkClick r:id="rId4"/>
              </a:rPr>
              <a:t>digitaldemocracy@parliament.uk</a:t>
            </a:r>
            <a:endParaRPr lang="en-GB" dirty="0" smtClean="0"/>
          </a:p>
          <a:p>
            <a:pPr marL="0" indent="0">
              <a:buNone/>
            </a:pPr>
            <a:endParaRPr lang="en-GB" dirty="0" smtClean="0"/>
          </a:p>
          <a:p>
            <a:r>
              <a:rPr lang="en-GB" dirty="0" smtClean="0"/>
              <a:t>Or use our web forum:</a:t>
            </a:r>
          </a:p>
          <a:p>
            <a:pPr marL="400050" lvl="1" indent="0">
              <a:buNone/>
            </a:pPr>
            <a:r>
              <a:rPr lang="en-GB" dirty="0" smtClean="0">
                <a:hlinkClick r:id="rId5"/>
              </a:rPr>
              <a:t>http</a:t>
            </a:r>
            <a:r>
              <a:rPr lang="en-GB" dirty="0">
                <a:hlinkClick r:id="rId5"/>
              </a:rPr>
              <a:t>://</a:t>
            </a:r>
            <a:r>
              <a:rPr lang="en-GB" dirty="0" smtClean="0">
                <a:hlinkClick r:id="rId5"/>
              </a:rPr>
              <a:t>www.parliament.uk/business/commons/the-speaker/speakers-commission-on-digital-democracy/web-forum</a:t>
            </a:r>
            <a:r>
              <a:rPr lang="en-GB" dirty="0" smtClean="0">
                <a:hlinkClick r:id="rId5"/>
              </a:rPr>
              <a:t>/</a:t>
            </a:r>
            <a:endParaRPr lang="en-GB" dirty="0" smtClean="0"/>
          </a:p>
        </p:txBody>
      </p:sp>
    </p:spTree>
    <p:extLst>
      <p:ext uri="{BB962C8B-B14F-4D97-AF65-F5344CB8AC3E}">
        <p14:creationId xmlns:p14="http://schemas.microsoft.com/office/powerpoint/2010/main" val="308014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273" y="1923959"/>
            <a:ext cx="8636000" cy="4708981"/>
          </a:xfrm>
          <a:prstGeom prst="rect">
            <a:avLst/>
          </a:prstGeom>
          <a:noFill/>
        </p:spPr>
        <p:txBody>
          <a:bodyPr wrap="square" rtlCol="0">
            <a:spAutoFit/>
          </a:bodyPr>
          <a:lstStyle/>
          <a:p>
            <a:pPr algn="just"/>
            <a:r>
              <a:rPr lang="en-GB" sz="4000" dirty="0" smtClean="0">
                <a:solidFill>
                  <a:schemeClr val="bg1"/>
                </a:solidFill>
                <a:latin typeface="+mn-lt"/>
              </a:rPr>
              <a:t>Thank you.</a:t>
            </a:r>
          </a:p>
          <a:p>
            <a:pPr algn="just"/>
            <a:endParaRPr lang="en-GB" sz="4000" dirty="0" smtClean="0">
              <a:solidFill>
                <a:schemeClr val="bg1"/>
              </a:solidFill>
              <a:latin typeface="+mn-lt"/>
            </a:endParaRPr>
          </a:p>
          <a:p>
            <a:pPr algn="just"/>
            <a:endParaRPr lang="en-GB" sz="4000" dirty="0" smtClean="0">
              <a:solidFill>
                <a:schemeClr val="bg1"/>
              </a:solidFill>
              <a:latin typeface="+mn-lt"/>
            </a:endParaRPr>
          </a:p>
          <a:p>
            <a:pPr algn="just"/>
            <a:endParaRPr lang="en-GB" sz="4000" dirty="0" smtClean="0">
              <a:solidFill>
                <a:schemeClr val="bg1"/>
              </a:solidFill>
              <a:latin typeface="+mn-lt"/>
            </a:endParaRPr>
          </a:p>
          <a:p>
            <a:pPr algn="just"/>
            <a:endParaRPr lang="en-GB" sz="4000" dirty="0">
              <a:solidFill>
                <a:schemeClr val="bg1"/>
              </a:solidFill>
              <a:latin typeface="+mn-lt"/>
            </a:endParaRPr>
          </a:p>
          <a:p>
            <a:pPr algn="just"/>
            <a:endParaRPr lang="en-GB" sz="4000" dirty="0" smtClean="0">
              <a:solidFill>
                <a:schemeClr val="bg1"/>
              </a:solidFill>
              <a:latin typeface="+mn-lt"/>
            </a:endParaRPr>
          </a:p>
          <a:p>
            <a:pPr algn="just"/>
            <a:r>
              <a:rPr lang="en-GB" sz="2000" dirty="0" smtClean="0">
                <a:solidFill>
                  <a:schemeClr val="bg1"/>
                </a:solidFill>
                <a:latin typeface="+mn-lt"/>
              </a:rPr>
              <a:t>Photos from </a:t>
            </a:r>
            <a:r>
              <a:rPr lang="en-GB" sz="2000" dirty="0" smtClean="0">
                <a:solidFill>
                  <a:schemeClr val="bg1"/>
                </a:solidFill>
                <a:latin typeface="+mn-lt"/>
                <a:hlinkClick r:id="rId2"/>
              </a:rPr>
              <a:t>www.parliament.uk</a:t>
            </a:r>
            <a:r>
              <a:rPr lang="en-GB" sz="2000" dirty="0" smtClean="0">
                <a:solidFill>
                  <a:schemeClr val="bg1"/>
                </a:solidFill>
                <a:latin typeface="+mn-lt"/>
              </a:rPr>
              <a:t> and </a:t>
            </a:r>
            <a:r>
              <a:rPr lang="en-GB" sz="2000" dirty="0" err="1" smtClean="0">
                <a:solidFill>
                  <a:schemeClr val="bg1"/>
                </a:solidFill>
                <a:latin typeface="+mn-lt"/>
              </a:rPr>
              <a:t>iStockPhoto</a:t>
            </a:r>
            <a:endParaRPr lang="en-GB" sz="2000" dirty="0" smtClean="0">
              <a:solidFill>
                <a:schemeClr val="bg1"/>
              </a:solidFill>
              <a:latin typeface="+mn-lt"/>
            </a:endParaRPr>
          </a:p>
          <a:p>
            <a:pPr algn="just"/>
            <a:endParaRPr lang="en-GB" sz="2000" dirty="0">
              <a:solidFill>
                <a:schemeClr val="bg1"/>
              </a:solidFill>
              <a:latin typeface="+mn-lt"/>
            </a:endParaRPr>
          </a:p>
          <a:p>
            <a:pPr algn="just"/>
            <a:r>
              <a:rPr lang="en-GB" sz="2000" dirty="0" smtClean="0">
                <a:solidFill>
                  <a:schemeClr val="bg1"/>
                </a:solidFill>
                <a:latin typeface="+mn-lt"/>
                <a:hlinkClick r:id="rId3"/>
              </a:rPr>
              <a:t>c.c.leston-bandeira@hull.ac.uk</a:t>
            </a:r>
            <a:r>
              <a:rPr lang="en-GB" sz="2000" dirty="0" smtClean="0">
                <a:solidFill>
                  <a:schemeClr val="bg1"/>
                </a:solidFill>
                <a:latin typeface="+mn-lt"/>
              </a:rPr>
              <a:t> </a:t>
            </a:r>
            <a:endParaRPr lang="en-GB" sz="4000" dirty="0">
              <a:solidFill>
                <a:schemeClr val="bg1"/>
              </a:solidFill>
              <a:latin typeface="+mn-lt"/>
            </a:endParaRPr>
          </a:p>
        </p:txBody>
      </p:sp>
      <p:pic>
        <p:nvPicPr>
          <p:cNvPr id="3" name="Picture 8" descr="http://assets3.parliament.uk/iv/main-large/ImageVault/Images/id_16303/scope_0/ImageVaultHandler.asp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2203" y="2942808"/>
            <a:ext cx="4381500" cy="21907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137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57213" y="1368425"/>
            <a:ext cx="8029575" cy="647700"/>
          </a:xfrm>
        </p:spPr>
        <p:txBody>
          <a:bodyPr/>
          <a:lstStyle/>
          <a:p>
            <a:pPr eaLnBrk="1" hangingPunct="1">
              <a:defRPr/>
            </a:pPr>
            <a:endParaRPr lang="en-GB" dirty="0" smtClean="0"/>
          </a:p>
        </p:txBody>
      </p:sp>
      <p:sp>
        <p:nvSpPr>
          <p:cNvPr id="40963" name="Content Placeholder 2"/>
          <p:cNvSpPr>
            <a:spLocks noGrp="1"/>
          </p:cNvSpPr>
          <p:nvPr>
            <p:ph idx="1"/>
          </p:nvPr>
        </p:nvSpPr>
        <p:spPr>
          <a:xfrm>
            <a:off x="557213" y="2087563"/>
            <a:ext cx="8029575" cy="4065587"/>
          </a:xfrm>
        </p:spPr>
        <p:txBody>
          <a:bodyPr/>
          <a:lstStyle/>
          <a:p>
            <a:pPr eaLnBrk="1" hangingPunct="1">
              <a:defRPr/>
            </a:pPr>
            <a:endParaRPr lang="en-GB" dirty="0" smtClean="0"/>
          </a:p>
        </p:txBody>
      </p:sp>
      <p:sp>
        <p:nvSpPr>
          <p:cNvPr id="15364" name="Slide Number Placeholder 3"/>
          <p:cNvSpPr>
            <a:spLocks noGrp="1"/>
          </p:cNvSpPr>
          <p:nvPr>
            <p:ph type="sldNum" sz="quarter" idx="10"/>
          </p:nvPr>
        </p:nvSpPr>
        <p:spPr bwMode="auto">
          <a:xfrm>
            <a:off x="457200" y="6356350"/>
            <a:ext cx="2133600" cy="365125"/>
          </a:xfrm>
          <a:solidFill>
            <a:schemeClr val="tx2"/>
          </a:solidFill>
          <a:ln>
            <a:miter lim="800000"/>
            <a:headEnd/>
            <a:tailEnd/>
          </a:ln>
        </p:spPr>
        <p:txBody>
          <a:bodyPr/>
          <a:lstStyle/>
          <a:p>
            <a:fld id="{7CB16343-63B2-4E61-852F-8FEFD3866700}" type="slidenum">
              <a:rPr lang="en-GB" smtClean="0">
                <a:solidFill>
                  <a:srgbClr val="898989"/>
                </a:solidFill>
              </a:rPr>
              <a:pPr/>
              <a:t>13</a:t>
            </a:fld>
            <a:endParaRPr lang="en-GB" smtClean="0">
              <a:solidFill>
                <a:srgbClr val="898989"/>
              </a:solidFill>
            </a:endParaRPr>
          </a:p>
        </p:txBody>
      </p:sp>
      <p:pic>
        <p:nvPicPr>
          <p:cNvPr id="15365" name="Picture 2"/>
          <p:cNvPicPr>
            <a:picLocks noChangeAspect="1" noChangeArrowheads="1"/>
          </p:cNvPicPr>
          <p:nvPr/>
        </p:nvPicPr>
        <p:blipFill>
          <a:blip r:embed="rId3" cstate="print"/>
          <a:srcRect l="14461" t="10817" r="26253" b="10097"/>
          <a:stretch>
            <a:fillRect/>
          </a:stretch>
        </p:blipFill>
        <p:spPr bwMode="auto">
          <a:xfrm>
            <a:off x="-541338" y="-919163"/>
            <a:ext cx="10369551" cy="7777163"/>
          </a:xfrm>
          <a:prstGeom prst="rect">
            <a:avLst/>
          </a:prstGeom>
          <a:noFill/>
          <a:ln w="9525">
            <a:noFill/>
            <a:miter lim="800000"/>
            <a:headEnd/>
            <a:tailEnd/>
          </a:ln>
        </p:spPr>
      </p:pic>
      <p:sp>
        <p:nvSpPr>
          <p:cNvPr id="7" name="TextBox 6"/>
          <p:cNvSpPr txBox="1"/>
          <p:nvPr/>
        </p:nvSpPr>
        <p:spPr>
          <a:xfrm>
            <a:off x="-541338" y="-892175"/>
            <a:ext cx="7453313" cy="584200"/>
          </a:xfrm>
          <a:prstGeom prst="rect">
            <a:avLst/>
          </a:prstGeom>
          <a:solidFill>
            <a:schemeClr val="bg1"/>
          </a:solidFill>
          <a:ln>
            <a:solidFill>
              <a:schemeClr val="accent3">
                <a:lumMod val="75000"/>
              </a:schemeClr>
            </a:solidFill>
          </a:ln>
        </p:spPr>
        <p:txBody>
          <a:bodyPr>
            <a:spAutoFit/>
          </a:bodyPr>
          <a:lstStyle/>
          <a:p>
            <a:pPr>
              <a:defRPr/>
            </a:pPr>
            <a:r>
              <a:rPr lang="en-GB" sz="3200" dirty="0">
                <a:solidFill>
                  <a:schemeClr val="accent3">
                    <a:lumMod val="75000"/>
                  </a:schemeClr>
                </a:solidFill>
                <a:cs typeface="Arial" pitchFamily="34" charset="0"/>
              </a:rPr>
              <a:t>This is what the statute book looks </a:t>
            </a:r>
            <a:r>
              <a:rPr lang="en-GB" sz="3200" dirty="0" smtClean="0">
                <a:solidFill>
                  <a:schemeClr val="accent3">
                    <a:lumMod val="75000"/>
                  </a:schemeClr>
                </a:solidFill>
                <a:cs typeface="Arial" pitchFamily="34" charset="0"/>
              </a:rPr>
              <a:t>like </a:t>
            </a:r>
            <a:endParaRPr lang="en-GB" sz="3200" dirty="0">
              <a:solidFill>
                <a:schemeClr val="accent3">
                  <a:lumMod val="75000"/>
                </a:schemeClr>
              </a:solidFill>
              <a:cs typeface="Arial" pitchFamily="34" charset="0"/>
            </a:endParaRPr>
          </a:p>
        </p:txBody>
      </p:sp>
      <p:sp>
        <p:nvSpPr>
          <p:cNvPr id="15367" name="Footer Placeholder 7"/>
          <p:cNvSpPr>
            <a:spLocks noGrp="1"/>
          </p:cNvSpPr>
          <p:nvPr>
            <p:ph type="ftr" sz="quarter" idx="11"/>
          </p:nvPr>
        </p:nvSpPr>
        <p:spPr bwMode="auto">
          <a:xfrm>
            <a:off x="0" y="6356350"/>
            <a:ext cx="9144000" cy="365125"/>
          </a:xfrm>
          <a:noFill/>
          <a:ln>
            <a:miter lim="800000"/>
            <a:headEnd/>
            <a:tailEnd/>
          </a:ln>
        </p:spPr>
        <p:txBody>
          <a:bodyPr/>
          <a:lstStyle/>
          <a:p>
            <a:pPr algn="ctr"/>
            <a:r>
              <a:rPr lang="en-GB" sz="1100" smtClean="0">
                <a:solidFill>
                  <a:srgbClr val="000000"/>
                </a:solidFill>
                <a:latin typeface="Calibri" pitchFamily="34" charset="0"/>
              </a:rPr>
              <a:t>UNCLASSIFIED</a:t>
            </a:r>
          </a:p>
        </p:txBody>
      </p:sp>
      <p:sp>
        <p:nvSpPr>
          <p:cNvPr id="2" name="Rectangle 1">
            <a:hlinkClick r:id="rId4" action="ppaction://hlinksldjump"/>
          </p:cNvPr>
          <p:cNvSpPr/>
          <p:nvPr/>
        </p:nvSpPr>
        <p:spPr>
          <a:xfrm>
            <a:off x="-377372" y="-57151"/>
            <a:ext cx="6066972"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"Diagram from legislation.gov.uk licensed under the Open Government Licence V2.0"</a:t>
            </a:r>
            <a:endParaRPr lang="en-GB" sz="1600" dirty="0">
              <a:solidFill>
                <a:schemeClr val="tx1"/>
              </a:solidFill>
            </a:endParaRPr>
          </a:p>
        </p:txBody>
      </p:sp>
    </p:spTree>
    <p:extLst>
      <p:ext uri="{BB962C8B-B14F-4D97-AF65-F5344CB8AC3E}">
        <p14:creationId xmlns:p14="http://schemas.microsoft.com/office/powerpoint/2010/main" val="4277891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has this Commission been set up?</a:t>
            </a:r>
            <a:endParaRPr lang="en-GB" dirty="0"/>
          </a:p>
        </p:txBody>
      </p:sp>
      <p:sp>
        <p:nvSpPr>
          <p:cNvPr id="3" name="Content Placeholder 2"/>
          <p:cNvSpPr>
            <a:spLocks noGrp="1"/>
          </p:cNvSpPr>
          <p:nvPr>
            <p:ph idx="1"/>
          </p:nvPr>
        </p:nvSpPr>
        <p:spPr/>
        <p:txBody>
          <a:bodyPr/>
          <a:lstStyle/>
          <a:p>
            <a:r>
              <a:rPr lang="en-GB" dirty="0" smtClean="0"/>
              <a:t>Growing demand and opportunity for a Digital Democracy</a:t>
            </a:r>
          </a:p>
          <a:p>
            <a:endParaRPr lang="en-GB" dirty="0" smtClean="0"/>
          </a:p>
          <a:p>
            <a:r>
              <a:rPr lang="en-GB" dirty="0" smtClean="0"/>
              <a:t>Technological revolution of past 25 years </a:t>
            </a:r>
          </a:p>
          <a:p>
            <a:endParaRPr lang="en-GB" dirty="0" smtClean="0"/>
          </a:p>
          <a:p>
            <a:r>
              <a:rPr lang="en-GB" dirty="0" smtClean="0"/>
              <a:t>The </a:t>
            </a:r>
            <a:r>
              <a:rPr lang="en-GB" dirty="0"/>
              <a:t>Speaker of the House of Commons announced </a:t>
            </a:r>
            <a:r>
              <a:rPr lang="en-GB" dirty="0" smtClean="0"/>
              <a:t>his Digital Democracy Commission (DDC) in </a:t>
            </a:r>
            <a:r>
              <a:rPr lang="en-GB" dirty="0"/>
              <a:t>a </a:t>
            </a:r>
            <a:r>
              <a:rPr lang="en-GB" u="sng" dirty="0">
                <a:hlinkClick r:id="rId3"/>
              </a:rPr>
              <a:t>speech</a:t>
            </a:r>
            <a:r>
              <a:rPr lang="en-GB" dirty="0"/>
              <a:t> to the </a:t>
            </a:r>
            <a:r>
              <a:rPr lang="en-GB" dirty="0" err="1"/>
              <a:t>Hansard</a:t>
            </a:r>
            <a:r>
              <a:rPr lang="en-GB" dirty="0"/>
              <a:t> Society on 27 November </a:t>
            </a:r>
            <a:r>
              <a:rPr lang="en-GB" dirty="0" smtClean="0"/>
              <a:t>2013</a:t>
            </a:r>
          </a:p>
          <a:p>
            <a:endParaRPr lang="en-GB" dirty="0"/>
          </a:p>
          <a:p>
            <a:r>
              <a:rPr lang="en-GB" dirty="0" smtClean="0"/>
              <a:t>How can we reconcile institutions and traditional </a:t>
            </a:r>
            <a:r>
              <a:rPr lang="en-GB" dirty="0"/>
              <a:t>concepts </a:t>
            </a:r>
            <a:r>
              <a:rPr lang="en-GB" dirty="0" smtClean="0"/>
              <a:t>of </a:t>
            </a:r>
            <a:r>
              <a:rPr lang="en-GB" dirty="0"/>
              <a:t>representative democracy </a:t>
            </a:r>
            <a:r>
              <a:rPr lang="en-GB" dirty="0" smtClean="0"/>
              <a:t>with this technological revolution?</a:t>
            </a:r>
          </a:p>
        </p:txBody>
      </p:sp>
      <p:pic>
        <p:nvPicPr>
          <p:cNvPr id="4100" name="Picture 4" descr="http://assets3.parliament.uk/iv/main-large/ImageVault/Images/scope_0/filename_GKZty88VbjUkItuJqYnh.jpg/storage_Edited/ImageVaultHandler.asp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3759" y="486360"/>
            <a:ext cx="2443580" cy="12217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729233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 Commission?</a:t>
            </a:r>
            <a:endParaRPr lang="en-GB" dirty="0"/>
          </a:p>
        </p:txBody>
      </p:sp>
      <p:sp>
        <p:nvSpPr>
          <p:cNvPr id="3" name="Content Placeholder 2"/>
          <p:cNvSpPr>
            <a:spLocks noGrp="1"/>
          </p:cNvSpPr>
          <p:nvPr>
            <p:ph idx="1"/>
          </p:nvPr>
        </p:nvSpPr>
        <p:spPr/>
        <p:txBody>
          <a:bodyPr/>
          <a:lstStyle/>
          <a:p>
            <a:pPr algn="just"/>
            <a:r>
              <a:rPr lang="en-GB" dirty="0" smtClean="0"/>
              <a:t>New, unique and because it is outside Government, is non-party political</a:t>
            </a:r>
          </a:p>
          <a:p>
            <a:pPr algn="just"/>
            <a:endParaRPr lang="en-GB" dirty="0" smtClean="0"/>
          </a:p>
          <a:p>
            <a:pPr algn="just"/>
            <a:r>
              <a:rPr lang="en-GB" dirty="0" smtClean="0"/>
              <a:t>Maximum involvement of people / organisations</a:t>
            </a:r>
          </a:p>
          <a:p>
            <a:pPr algn="just"/>
            <a:r>
              <a:rPr lang="en-GB" b="1" dirty="0" smtClean="0"/>
              <a:t>Open to anyone who wants to participate</a:t>
            </a:r>
          </a:p>
          <a:p>
            <a:pPr algn="just"/>
            <a:endParaRPr lang="en-GB" b="1" dirty="0" smtClean="0"/>
          </a:p>
          <a:p>
            <a:pPr algn="just"/>
            <a:r>
              <a:rPr lang="en-GB" dirty="0" smtClean="0"/>
              <a:t>Evidence, views and information from people of all walks of life and across Britain, and from wide range of organisations </a:t>
            </a:r>
          </a:p>
          <a:p>
            <a:pPr algn="just"/>
            <a:endParaRPr lang="en-GB" dirty="0" smtClean="0"/>
          </a:p>
          <a:p>
            <a:pPr algn="just"/>
            <a:r>
              <a:rPr lang="en-GB" dirty="0" smtClean="0"/>
              <a:t>Look at the issues from a ‘helicopter’ view</a:t>
            </a:r>
          </a:p>
          <a:p>
            <a:endParaRPr lang="en-GB" dirty="0"/>
          </a:p>
        </p:txBody>
      </p:sp>
      <p:pic>
        <p:nvPicPr>
          <p:cNvPr id="4" name="Picture 2" descr="http://assets3.parliament.uk/iv/main-large/ImageVault/Images/id_16471/scope_0/ImageVaultHandler.asp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4158" y="557129"/>
            <a:ext cx="3216442" cy="16082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89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is on the Commission?</a:t>
            </a:r>
            <a:endParaRPr lang="en-GB" dirty="0"/>
          </a:p>
        </p:txBody>
      </p:sp>
      <p:sp>
        <p:nvSpPr>
          <p:cNvPr id="3" name="Content Placeholder 2"/>
          <p:cNvSpPr>
            <a:spLocks noGrp="1"/>
          </p:cNvSpPr>
          <p:nvPr>
            <p:ph idx="1"/>
          </p:nvPr>
        </p:nvSpPr>
        <p:spPr>
          <a:xfrm>
            <a:off x="904874" y="2669310"/>
            <a:ext cx="7705725" cy="3906982"/>
          </a:xfrm>
        </p:spPr>
        <p:txBody>
          <a:bodyPr/>
          <a:lstStyle/>
          <a:p>
            <a:pPr marL="0" indent="0">
              <a:buNone/>
            </a:pPr>
            <a:r>
              <a:rPr lang="en-GB" dirty="0" smtClean="0"/>
              <a:t>Members of the </a:t>
            </a:r>
            <a:r>
              <a:rPr lang="en-GB" dirty="0"/>
              <a:t>core </a:t>
            </a:r>
            <a:r>
              <a:rPr lang="en-GB" dirty="0" smtClean="0"/>
              <a:t>group are:</a:t>
            </a:r>
          </a:p>
          <a:p>
            <a:r>
              <a:rPr lang="en-GB" u="sng" dirty="0" smtClean="0">
                <a:hlinkClick r:id="rId3"/>
              </a:rPr>
              <a:t>Rt</a:t>
            </a:r>
            <a:r>
              <a:rPr lang="en-GB" u="sng" dirty="0">
                <a:hlinkClick r:id="rId3"/>
              </a:rPr>
              <a:t>. Hon John </a:t>
            </a:r>
            <a:r>
              <a:rPr lang="en-GB" u="sng" dirty="0" err="1">
                <a:hlinkClick r:id="rId3"/>
              </a:rPr>
              <a:t>Bercow</a:t>
            </a:r>
            <a:r>
              <a:rPr lang="en-GB" u="sng" dirty="0">
                <a:hlinkClick r:id="rId3"/>
              </a:rPr>
              <a:t> MP</a:t>
            </a:r>
            <a:r>
              <a:rPr lang="en-GB" dirty="0"/>
              <a:t> (the Speaker of the House of Commons)</a:t>
            </a:r>
          </a:p>
          <a:p>
            <a:pPr lvl="0"/>
            <a:r>
              <a:rPr lang="en-GB" u="sng" dirty="0">
                <a:hlinkClick r:id="rId4"/>
              </a:rPr>
              <a:t>Robert </a:t>
            </a:r>
            <a:r>
              <a:rPr lang="en-GB" u="sng" dirty="0" err="1">
                <a:hlinkClick r:id="rId4"/>
              </a:rPr>
              <a:t>Halfon</a:t>
            </a:r>
            <a:r>
              <a:rPr lang="en-GB" u="sng" dirty="0">
                <a:hlinkClick r:id="rId4"/>
              </a:rPr>
              <a:t> MP</a:t>
            </a:r>
            <a:r>
              <a:rPr lang="en-GB" dirty="0"/>
              <a:t> (Member of Parliament of Harlow)</a:t>
            </a:r>
          </a:p>
          <a:p>
            <a:pPr lvl="0"/>
            <a:r>
              <a:rPr lang="en-GB" u="sng" dirty="0">
                <a:hlinkClick r:id="rId5"/>
              </a:rPr>
              <a:t>Meg Hillier MP</a:t>
            </a:r>
            <a:r>
              <a:rPr lang="en-GB" dirty="0"/>
              <a:t> (Member for Hackney South and Shoreditch)</a:t>
            </a:r>
          </a:p>
          <a:p>
            <a:pPr lvl="0"/>
            <a:r>
              <a:rPr lang="en-GB" dirty="0"/>
              <a:t>Paul Kane (President of </a:t>
            </a:r>
            <a:r>
              <a:rPr lang="en-GB" dirty="0" err="1"/>
              <a:t>CDNS.network</a:t>
            </a:r>
            <a:r>
              <a:rPr lang="en-GB" dirty="0"/>
              <a:t>)</a:t>
            </a:r>
          </a:p>
          <a:p>
            <a:pPr lvl="0"/>
            <a:r>
              <a:rPr lang="en-GB" u="sng" dirty="0">
                <a:hlinkClick r:id="rId6"/>
              </a:rPr>
              <a:t>Helen Milner</a:t>
            </a:r>
            <a:r>
              <a:rPr lang="en-GB" dirty="0"/>
              <a:t> (Chief Executive of the Tinder Foundation)</a:t>
            </a:r>
          </a:p>
          <a:p>
            <a:pPr lvl="0"/>
            <a:r>
              <a:rPr lang="en-GB" u="sng" dirty="0">
                <a:hlinkClick r:id="rId7"/>
              </a:rPr>
              <a:t>Dr Cristina </a:t>
            </a:r>
            <a:r>
              <a:rPr lang="en-GB" u="sng" dirty="0" err="1">
                <a:hlinkClick r:id="rId7"/>
              </a:rPr>
              <a:t>Leston-Bandeira</a:t>
            </a:r>
            <a:r>
              <a:rPr lang="en-GB" dirty="0"/>
              <a:t> (Senior Lecturer at the University of Hull) </a:t>
            </a:r>
          </a:p>
          <a:p>
            <a:pPr lvl="0"/>
            <a:r>
              <a:rPr lang="en-GB" u="sng" dirty="0">
                <a:hlinkClick r:id="rId8"/>
              </a:rPr>
              <a:t>Emma </a:t>
            </a:r>
            <a:r>
              <a:rPr lang="en-GB" u="sng" dirty="0" err="1">
                <a:hlinkClick r:id="rId8"/>
              </a:rPr>
              <a:t>Mulqueeny</a:t>
            </a:r>
            <a:r>
              <a:rPr lang="en-GB" dirty="0"/>
              <a:t> </a:t>
            </a:r>
            <a:r>
              <a:rPr lang="en-GB" dirty="0" smtClean="0"/>
              <a:t>(founder </a:t>
            </a:r>
            <a:r>
              <a:rPr lang="en-GB" dirty="0"/>
              <a:t>of Rewired State and Young Rewired State)</a:t>
            </a:r>
          </a:p>
          <a:p>
            <a:pPr lvl="0"/>
            <a:r>
              <a:rPr lang="en-GB" u="sng" dirty="0">
                <a:hlinkClick r:id="rId9"/>
              </a:rPr>
              <a:t>Femi </a:t>
            </a:r>
            <a:r>
              <a:rPr lang="en-GB" u="sng" dirty="0" err="1">
                <a:hlinkClick r:id="rId9"/>
              </a:rPr>
              <a:t>Oyeniran</a:t>
            </a:r>
            <a:r>
              <a:rPr lang="en-GB" dirty="0"/>
              <a:t> (actor/filmmaker) and </a:t>
            </a:r>
            <a:r>
              <a:rPr lang="en-GB" u="sng" dirty="0">
                <a:hlinkClick r:id="rId10"/>
              </a:rPr>
              <a:t>Toni Pearce</a:t>
            </a:r>
            <a:r>
              <a:rPr lang="en-GB" dirty="0">
                <a:hlinkClick r:id="rId10"/>
              </a:rPr>
              <a:t> </a:t>
            </a:r>
            <a:r>
              <a:rPr lang="en-GB" dirty="0"/>
              <a:t>(President of the NUS) - as a job-share</a:t>
            </a:r>
          </a:p>
          <a:p>
            <a:pPr>
              <a:buNone/>
            </a:pPr>
            <a:r>
              <a:rPr lang="en-GB" dirty="0" smtClean="0"/>
              <a:t>There is also a wider group of ‘Champions’ who support our work</a:t>
            </a:r>
            <a:endParaRPr lang="en-GB" dirty="0"/>
          </a:p>
        </p:txBody>
      </p:sp>
      <p:pic>
        <p:nvPicPr>
          <p:cNvPr id="2050" name="Picture 2" descr="http://assets3.parliament.uk/iv/main-thumb-wide-right-panel/ImageVault/Images/id_16397/scope_0/ImageVaultHandler.aspx.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10417" y="764019"/>
            <a:ext cx="2667000" cy="12858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455421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the aims of the Commission? </a:t>
            </a:r>
            <a:endParaRPr lang="en-GB" dirty="0"/>
          </a:p>
        </p:txBody>
      </p:sp>
      <p:sp>
        <p:nvSpPr>
          <p:cNvPr id="3" name="Content Placeholder 2"/>
          <p:cNvSpPr>
            <a:spLocks noGrp="1"/>
          </p:cNvSpPr>
          <p:nvPr>
            <p:ph idx="1"/>
          </p:nvPr>
        </p:nvSpPr>
        <p:spPr/>
        <p:txBody>
          <a:bodyPr/>
          <a:lstStyle/>
          <a:p>
            <a:pPr marL="0" indent="0" algn="just">
              <a:buNone/>
            </a:pPr>
            <a:r>
              <a:rPr lang="en-GB" dirty="0" smtClean="0"/>
              <a:t>The Commission will consult, consider, report and make recommendations on how UK Parliamentary democracy can embrace technology to become more effective in:</a:t>
            </a:r>
          </a:p>
          <a:p>
            <a:pPr marL="0" indent="0" algn="just">
              <a:buNone/>
            </a:pPr>
            <a:endParaRPr lang="en-GB" dirty="0" smtClean="0"/>
          </a:p>
          <a:p>
            <a:pPr algn="just"/>
            <a:r>
              <a:rPr lang="en-GB" dirty="0" smtClean="0"/>
              <a:t>Representing the people</a:t>
            </a:r>
          </a:p>
          <a:p>
            <a:pPr algn="just"/>
            <a:r>
              <a:rPr lang="en-GB" b="1" dirty="0" smtClean="0"/>
              <a:t>Making laws</a:t>
            </a:r>
          </a:p>
          <a:p>
            <a:pPr algn="just"/>
            <a:r>
              <a:rPr lang="en-GB" dirty="0" smtClean="0"/>
              <a:t>Scrutiny</a:t>
            </a:r>
          </a:p>
          <a:p>
            <a:pPr algn="just"/>
            <a:r>
              <a:rPr lang="en-GB" dirty="0" smtClean="0"/>
              <a:t>Encouraging citizens to engage with democracy</a:t>
            </a:r>
          </a:p>
          <a:p>
            <a:pPr algn="just"/>
            <a:r>
              <a:rPr lang="en-GB" dirty="0" smtClean="0"/>
              <a:t>Facilitating dialogue amongst citizens</a:t>
            </a:r>
            <a:endParaRPr lang="en-GB" dirty="0"/>
          </a:p>
        </p:txBody>
      </p:sp>
      <p:pic>
        <p:nvPicPr>
          <p:cNvPr id="1026" name="Picture 2" descr="http://assets3.parliament.uk/iv/main-thumb-wide-right-panel/ImageVault/Images/id_16251/scope_0/ImageVaultHandler.asp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7746" y="668338"/>
            <a:ext cx="2667000" cy="12858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121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the timeframes for the DDC?</a:t>
            </a:r>
            <a:endParaRPr lang="en-GB" dirty="0"/>
          </a:p>
        </p:txBody>
      </p:sp>
      <p:sp>
        <p:nvSpPr>
          <p:cNvPr id="3" name="Content Placeholder 2"/>
          <p:cNvSpPr>
            <a:spLocks noGrp="1"/>
          </p:cNvSpPr>
          <p:nvPr>
            <p:ph idx="1"/>
          </p:nvPr>
        </p:nvSpPr>
        <p:spPr/>
        <p:txBody>
          <a:bodyPr/>
          <a:lstStyle/>
          <a:p>
            <a:pPr algn="just"/>
            <a:r>
              <a:rPr lang="en-GB" dirty="0" smtClean="0"/>
              <a:t>Work began in January 2014</a:t>
            </a:r>
          </a:p>
          <a:p>
            <a:pPr algn="just"/>
            <a:endParaRPr lang="en-GB" dirty="0" smtClean="0"/>
          </a:p>
          <a:p>
            <a:pPr algn="just"/>
            <a:r>
              <a:rPr lang="en-GB" dirty="0" smtClean="0"/>
              <a:t>Over the next months: gathering of information and evidence from a variety of sources before </a:t>
            </a:r>
          </a:p>
          <a:p>
            <a:pPr algn="just"/>
            <a:endParaRPr lang="en-GB" dirty="0" smtClean="0"/>
          </a:p>
          <a:p>
            <a:pPr algn="just"/>
            <a:r>
              <a:rPr lang="en-GB" dirty="0" smtClean="0"/>
              <a:t>Recommendations drawn up in the Autumn of 2014</a:t>
            </a:r>
          </a:p>
          <a:p>
            <a:pPr algn="just"/>
            <a:endParaRPr lang="en-GB" dirty="0" smtClean="0"/>
          </a:p>
          <a:p>
            <a:pPr algn="just"/>
            <a:r>
              <a:rPr lang="en-GB" dirty="0" smtClean="0"/>
              <a:t>Final report: early 2015</a:t>
            </a:r>
          </a:p>
        </p:txBody>
      </p:sp>
      <p:pic>
        <p:nvPicPr>
          <p:cNvPr id="1028" name="Picture 4" descr="https://pbs.twimg.com/profile_images/461420340329992192/vf27ijnP.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9632" y="4929354"/>
            <a:ext cx="1784768" cy="17847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353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challenges – the paradoxes</a:t>
            </a:r>
            <a:endParaRPr lang="en-US" dirty="0"/>
          </a:p>
        </p:txBody>
      </p:sp>
      <p:sp>
        <p:nvSpPr>
          <p:cNvPr id="3" name="Content Placeholder 2"/>
          <p:cNvSpPr>
            <a:spLocks noGrp="1"/>
          </p:cNvSpPr>
          <p:nvPr>
            <p:ph sz="half" idx="1"/>
          </p:nvPr>
        </p:nvSpPr>
        <p:spPr/>
        <p:txBody>
          <a:bodyPr/>
          <a:lstStyle/>
          <a:p>
            <a:r>
              <a:rPr lang="en-US" sz="2000" dirty="0" smtClean="0"/>
              <a:t>Low turnout</a:t>
            </a:r>
          </a:p>
          <a:p>
            <a:endParaRPr lang="en-US" sz="2000" dirty="0"/>
          </a:p>
          <a:p>
            <a:r>
              <a:rPr lang="en-US" sz="2000" dirty="0" smtClean="0"/>
              <a:t>Low trust</a:t>
            </a:r>
            <a:endParaRPr lang="en-US" sz="2000" dirty="0"/>
          </a:p>
          <a:p>
            <a:endParaRPr lang="en-US" dirty="0" smtClean="0"/>
          </a:p>
          <a:p>
            <a:r>
              <a:rPr lang="en-US" sz="2000" dirty="0" smtClean="0"/>
              <a:t>Increase skepticism</a:t>
            </a:r>
          </a:p>
          <a:p>
            <a:endParaRPr lang="en-US" sz="2000" dirty="0"/>
          </a:p>
          <a:p>
            <a:r>
              <a:rPr lang="en-US" sz="2000" dirty="0" smtClean="0"/>
              <a:t>Increase direct action</a:t>
            </a:r>
            <a:endParaRPr lang="en-US" sz="2000" dirty="0"/>
          </a:p>
        </p:txBody>
      </p:sp>
      <p:sp>
        <p:nvSpPr>
          <p:cNvPr id="4" name="Content Placeholder 3"/>
          <p:cNvSpPr>
            <a:spLocks noGrp="1"/>
          </p:cNvSpPr>
          <p:nvPr>
            <p:ph sz="half" idx="2"/>
          </p:nvPr>
        </p:nvSpPr>
        <p:spPr/>
        <p:txBody>
          <a:bodyPr/>
          <a:lstStyle/>
          <a:p>
            <a:r>
              <a:rPr lang="en-US" sz="2000" dirty="0"/>
              <a:t>Increased transparency</a:t>
            </a:r>
          </a:p>
          <a:p>
            <a:endParaRPr lang="en-US" sz="2000" dirty="0"/>
          </a:p>
          <a:p>
            <a:r>
              <a:rPr lang="en-US" sz="2000" dirty="0" smtClean="0"/>
              <a:t>Increased accessibility</a:t>
            </a:r>
          </a:p>
          <a:p>
            <a:endParaRPr lang="en-US" sz="2000" dirty="0"/>
          </a:p>
          <a:p>
            <a:r>
              <a:rPr lang="en-US" sz="2000" dirty="0" smtClean="0"/>
              <a:t>Increased participation</a:t>
            </a:r>
          </a:p>
          <a:p>
            <a:endParaRPr lang="en-US" sz="2000" dirty="0"/>
          </a:p>
          <a:p>
            <a:r>
              <a:rPr lang="en-US" sz="2000" dirty="0" smtClean="0"/>
              <a:t>Many more elections</a:t>
            </a:r>
            <a:endParaRPr lang="en-US" sz="2000" dirty="0"/>
          </a:p>
          <a:p>
            <a:endParaRPr lang="en-US" dirty="0"/>
          </a:p>
        </p:txBody>
      </p:sp>
    </p:spTree>
    <p:extLst>
      <p:ext uri="{BB962C8B-B14F-4D97-AF65-F5344CB8AC3E}">
        <p14:creationId xmlns:p14="http://schemas.microsoft.com/office/powerpoint/2010/main" val="51088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t</a:t>
            </a:r>
            <a:r>
              <a:rPr lang="en-US" dirty="0" smtClean="0"/>
              <a:t>he </a:t>
            </a:r>
            <a:r>
              <a:rPr lang="en-US" dirty="0" smtClean="0"/>
              <a:t>Puzzle</a:t>
            </a:r>
            <a:endParaRPr lang="en-US" dirty="0"/>
          </a:p>
        </p:txBody>
      </p:sp>
      <p:sp>
        <p:nvSpPr>
          <p:cNvPr id="3" name="Content Placeholder 2"/>
          <p:cNvSpPr>
            <a:spLocks noGrp="1"/>
          </p:cNvSpPr>
          <p:nvPr>
            <p:ph sz="half" idx="1"/>
          </p:nvPr>
        </p:nvSpPr>
        <p:spPr/>
        <p:txBody>
          <a:bodyPr/>
          <a:lstStyle/>
          <a:p>
            <a:r>
              <a:rPr lang="en-GB" sz="1800" dirty="0" smtClean="0"/>
              <a:t>Very wide ranging audiences</a:t>
            </a:r>
          </a:p>
          <a:p>
            <a:endParaRPr lang="en-GB" sz="1800" dirty="0"/>
          </a:p>
          <a:p>
            <a:r>
              <a:rPr lang="en-GB" sz="1800" dirty="0" smtClean="0"/>
              <a:t>Law: realm of the expert?</a:t>
            </a:r>
          </a:p>
          <a:p>
            <a:endParaRPr lang="en-GB" sz="1800" dirty="0"/>
          </a:p>
          <a:p>
            <a:r>
              <a:rPr lang="en-GB" sz="1800" dirty="0" smtClean="0"/>
              <a:t>Language barriers</a:t>
            </a:r>
          </a:p>
          <a:p>
            <a:endParaRPr lang="en-GB" sz="1800" dirty="0"/>
          </a:p>
          <a:p>
            <a:r>
              <a:rPr lang="en-GB" sz="1800" dirty="0" smtClean="0"/>
              <a:t>Education role?  </a:t>
            </a:r>
            <a:endParaRPr lang="en-US" sz="1800" dirty="0"/>
          </a:p>
          <a:p>
            <a:endParaRPr lang="en-US" dirty="0"/>
          </a:p>
        </p:txBody>
      </p:sp>
      <p:sp>
        <p:nvSpPr>
          <p:cNvPr id="4" name="Content Placeholder 3"/>
          <p:cNvSpPr>
            <a:spLocks noGrp="1"/>
          </p:cNvSpPr>
          <p:nvPr>
            <p:ph sz="half" idx="2"/>
          </p:nvPr>
        </p:nvSpPr>
        <p:spPr>
          <a:xfrm>
            <a:off x="4776559" y="2888343"/>
            <a:ext cx="3743325" cy="3228975"/>
          </a:xfrm>
        </p:spPr>
        <p:txBody>
          <a:bodyPr/>
          <a:lstStyle/>
          <a:p>
            <a:r>
              <a:rPr lang="en-GB" sz="1800" dirty="0"/>
              <a:t>Sheer </a:t>
            </a:r>
            <a:r>
              <a:rPr lang="en-GB" sz="1800" dirty="0" smtClean="0"/>
              <a:t>volume &amp; complexity</a:t>
            </a:r>
          </a:p>
          <a:p>
            <a:pPr lvl="1">
              <a:buFont typeface="Verdana" panose="020B0604030504040204" pitchFamily="34" charset="0"/>
              <a:buChar char="›"/>
            </a:pPr>
            <a:r>
              <a:rPr lang="en-GB" sz="1600" i="1" dirty="0" smtClean="0"/>
              <a:t>link, integrate, explain</a:t>
            </a:r>
            <a:endParaRPr lang="en-GB" sz="1600" i="1" dirty="0"/>
          </a:p>
          <a:p>
            <a:endParaRPr lang="en-GB" sz="1800" dirty="0" smtClean="0"/>
          </a:p>
          <a:p>
            <a:r>
              <a:rPr lang="en-GB" sz="1800" dirty="0" smtClean="0"/>
              <a:t>Institutional processes and powers</a:t>
            </a:r>
          </a:p>
          <a:p>
            <a:endParaRPr lang="en-GB" sz="1800" dirty="0"/>
          </a:p>
          <a:p>
            <a:r>
              <a:rPr lang="en-GB" sz="1800" dirty="0" smtClean="0"/>
              <a:t>Citizen input?</a:t>
            </a:r>
          </a:p>
          <a:p>
            <a:endParaRPr lang="en-GB" sz="1800" dirty="0"/>
          </a:p>
          <a:p>
            <a:r>
              <a:rPr lang="en-GB" sz="1800" dirty="0" smtClean="0"/>
              <a:t>Resources - Capability</a:t>
            </a:r>
          </a:p>
          <a:p>
            <a:endParaRPr lang="en-GB" sz="1800" dirty="0"/>
          </a:p>
          <a:p>
            <a:endParaRPr lang="en-US" dirty="0"/>
          </a:p>
        </p:txBody>
      </p:sp>
      <p:sp>
        <p:nvSpPr>
          <p:cNvPr id="5" name="5-Point Star 4">
            <a:hlinkClick r:id="rId3" action="ppaction://hlinksldjump"/>
          </p:cNvPr>
          <p:cNvSpPr/>
          <p:nvPr/>
        </p:nvSpPr>
        <p:spPr>
          <a:xfrm>
            <a:off x="8389255" y="2598057"/>
            <a:ext cx="551543" cy="566058"/>
          </a:xfrm>
          <a:prstGeom prst="star5">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descr="http://assets3.parliament.uk/iv/main-thumb-wide-right-panel/ImageVault/Images/id_6930/scope_0/ImageVaultHandler.asp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0278" y="953443"/>
            <a:ext cx="2667000" cy="12858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729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Initiatives – tying the knots together</a:t>
            </a:r>
            <a:endParaRPr lang="en-GB" dirty="0"/>
          </a:p>
        </p:txBody>
      </p:sp>
      <p:sp>
        <p:nvSpPr>
          <p:cNvPr id="3" name="Content Placeholder 2"/>
          <p:cNvSpPr>
            <a:spLocks noGrp="1"/>
          </p:cNvSpPr>
          <p:nvPr>
            <p:ph sz="half" idx="1"/>
          </p:nvPr>
        </p:nvSpPr>
        <p:spPr/>
        <p:txBody>
          <a:bodyPr/>
          <a:lstStyle/>
          <a:p>
            <a:r>
              <a:rPr lang="en-GB" sz="1800" dirty="0" err="1" smtClean="0"/>
              <a:t>GoodLaw</a:t>
            </a:r>
            <a:r>
              <a:rPr lang="en-GB" sz="1800" dirty="0"/>
              <a:t> - </a:t>
            </a:r>
            <a:r>
              <a:rPr lang="en-GB" sz="1800" dirty="0" smtClean="0">
                <a:hlinkClick r:id="rId3"/>
              </a:rPr>
              <a:t>www.gov.uk/good-law</a:t>
            </a:r>
            <a:r>
              <a:rPr lang="en-GB" sz="1800" dirty="0" smtClean="0"/>
              <a:t> </a:t>
            </a:r>
            <a:endParaRPr lang="en-GB" sz="1800" dirty="0" smtClean="0"/>
          </a:p>
          <a:p>
            <a:endParaRPr lang="en-GB" sz="1800" dirty="0" smtClean="0"/>
          </a:p>
          <a:p>
            <a:r>
              <a:rPr lang="en-GB" sz="1800" kern="1200" dirty="0"/>
              <a:t>Legislative Drafting, Amending and Publication Programme (LDAPP</a:t>
            </a:r>
            <a:r>
              <a:rPr lang="en-GB" sz="1800" kern="1200" dirty="0" smtClean="0"/>
              <a:t>)</a:t>
            </a:r>
          </a:p>
          <a:p>
            <a:endParaRPr lang="en-GB" sz="1800" kern="1200" dirty="0"/>
          </a:p>
          <a:p>
            <a:r>
              <a:rPr lang="en-GB" sz="1800" kern="1200" dirty="0" smtClean="0"/>
              <a:t> </a:t>
            </a:r>
            <a:r>
              <a:rPr lang="en-GB" sz="1800" kern="1200" dirty="0"/>
              <a:t>Online video service</a:t>
            </a:r>
          </a:p>
          <a:p>
            <a:endParaRPr lang="en-GB" sz="1800" dirty="0" smtClean="0"/>
          </a:p>
          <a:p>
            <a:endParaRPr lang="en-GB" dirty="0" smtClean="0"/>
          </a:p>
          <a:p>
            <a:endParaRPr lang="en-GB" dirty="0"/>
          </a:p>
        </p:txBody>
      </p:sp>
      <p:sp>
        <p:nvSpPr>
          <p:cNvPr id="4" name="Content Placeholder 3"/>
          <p:cNvSpPr>
            <a:spLocks noGrp="1"/>
          </p:cNvSpPr>
          <p:nvPr>
            <p:ph sz="half" idx="2"/>
          </p:nvPr>
        </p:nvSpPr>
        <p:spPr/>
        <p:txBody>
          <a:bodyPr/>
          <a:lstStyle/>
          <a:p>
            <a:r>
              <a:rPr lang="en-GB" sz="1800" dirty="0" smtClean="0"/>
              <a:t>Public </a:t>
            </a:r>
            <a:r>
              <a:rPr lang="en-GB" sz="1800" dirty="0"/>
              <a:t>reading</a:t>
            </a:r>
          </a:p>
          <a:p>
            <a:endParaRPr lang="en-GB" sz="1800" dirty="0" smtClean="0"/>
          </a:p>
          <a:p>
            <a:endParaRPr lang="en-GB" sz="1800" dirty="0"/>
          </a:p>
          <a:p>
            <a:r>
              <a:rPr lang="en-GB" sz="1800" dirty="0" err="1" smtClean="0"/>
              <a:t>ePetitions</a:t>
            </a:r>
            <a:endParaRPr lang="en-GB" sz="1800" dirty="0" smtClean="0"/>
          </a:p>
          <a:p>
            <a:endParaRPr lang="en-GB" sz="1800" dirty="0" smtClean="0"/>
          </a:p>
          <a:p>
            <a:endParaRPr lang="en-GB" sz="1800" dirty="0"/>
          </a:p>
          <a:p>
            <a:r>
              <a:rPr lang="en-GB" sz="1800" dirty="0" smtClean="0"/>
              <a:t>Digital engagement</a:t>
            </a:r>
          </a:p>
          <a:p>
            <a:endParaRPr lang="en-GB" sz="1800" dirty="0"/>
          </a:p>
          <a:p>
            <a:pPr marL="0" indent="0">
              <a:buNone/>
            </a:pPr>
            <a:endParaRPr lang="en-GB" sz="1800" dirty="0"/>
          </a:p>
        </p:txBody>
      </p:sp>
      <p:pic>
        <p:nvPicPr>
          <p:cNvPr id="2050" name="Picture 2" descr="http://teresachinn.co.uk/wp-content/uploads/2013/01/twitter-we-nurses.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78889" y="477158"/>
            <a:ext cx="1666875" cy="1666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939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HoC Blue">
      <a:dk1>
        <a:srgbClr val="000000"/>
      </a:dk1>
      <a:lt1>
        <a:srgbClr val="FFFFFF"/>
      </a:lt1>
      <a:dk2>
        <a:srgbClr val="ADCCCF"/>
      </a:dk2>
      <a:lt2>
        <a:srgbClr val="463031"/>
      </a:lt2>
      <a:accent1>
        <a:srgbClr val="FFFFFF"/>
      </a:accent1>
      <a:accent2>
        <a:srgbClr val="FFE595"/>
      </a:accent2>
      <a:accent3>
        <a:srgbClr val="AAA095"/>
      </a:accent3>
      <a:accent4>
        <a:srgbClr val="E4ADA9"/>
      </a:accent4>
      <a:accent5>
        <a:srgbClr val="ADCCCF"/>
      </a:accent5>
      <a:accent6>
        <a:srgbClr val="AD8F6B"/>
      </a:accent6>
      <a:hlink>
        <a:srgbClr val="0000FF"/>
      </a:hlink>
      <a:folHlink>
        <a:srgbClr val="800080"/>
      </a:folHlink>
    </a:clrScheme>
    <a:fontScheme name="HoC V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oC Green">
        <a:dk1>
          <a:srgbClr val="000000"/>
        </a:dk1>
        <a:lt1>
          <a:srgbClr val="FFFFFF"/>
        </a:lt1>
        <a:dk2>
          <a:srgbClr val="007A45"/>
        </a:dk2>
        <a:lt2>
          <a:srgbClr val="DAE5A7"/>
        </a:lt2>
        <a:accent1>
          <a:srgbClr val="FFFFFF"/>
        </a:accent1>
        <a:accent2>
          <a:srgbClr val="FFE595"/>
        </a:accent2>
        <a:accent3>
          <a:srgbClr val="B36408"/>
        </a:accent3>
        <a:accent4>
          <a:srgbClr val="007A45"/>
        </a:accent4>
        <a:accent5>
          <a:srgbClr val="DAEDEF"/>
        </a:accent5>
        <a:accent6>
          <a:srgbClr val="E7C14E"/>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HoC Black">
        <a:dk1>
          <a:srgbClr val="000000"/>
        </a:dk1>
        <a:lt1>
          <a:srgbClr val="FFFFFF"/>
        </a:lt1>
        <a:dk2>
          <a:srgbClr val="463031"/>
        </a:dk2>
        <a:lt2>
          <a:srgbClr val="AAA095"/>
        </a:lt2>
        <a:accent1>
          <a:srgbClr val="FFFFFF"/>
        </a:accent1>
        <a:accent2>
          <a:srgbClr val="ADCCCF"/>
        </a:accent2>
        <a:accent3>
          <a:srgbClr val="463031"/>
        </a:accent3>
        <a:accent4>
          <a:srgbClr val="E4ADA9"/>
        </a:accent4>
        <a:accent5>
          <a:srgbClr val="AAA095"/>
        </a:accent5>
        <a:accent6>
          <a:srgbClr val="AD8F6B"/>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HoC Brown">
        <a:dk1>
          <a:srgbClr val="000000"/>
        </a:dk1>
        <a:lt1>
          <a:srgbClr val="FFFFFF"/>
        </a:lt1>
        <a:dk2>
          <a:srgbClr val="B36408"/>
        </a:dk2>
        <a:lt2>
          <a:srgbClr val="FFE595"/>
        </a:lt2>
        <a:accent1>
          <a:srgbClr val="E7C14E"/>
        </a:accent1>
        <a:accent2>
          <a:srgbClr val="E4ADA9"/>
        </a:accent2>
        <a:accent3>
          <a:srgbClr val="B36408"/>
        </a:accent3>
        <a:accent4>
          <a:srgbClr val="007A45"/>
        </a:accent4>
        <a:accent5>
          <a:srgbClr val="DAE5A7"/>
        </a:accent5>
        <a:accent6>
          <a:srgbClr val="463031"/>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HoC Blue">
        <a:dk1>
          <a:srgbClr val="000000"/>
        </a:dk1>
        <a:lt1>
          <a:srgbClr val="FFFFFF"/>
        </a:lt1>
        <a:dk2>
          <a:srgbClr val="ADCCCF"/>
        </a:dk2>
        <a:lt2>
          <a:srgbClr val="463031"/>
        </a:lt2>
        <a:accent1>
          <a:srgbClr val="FFFFFF"/>
        </a:accent1>
        <a:accent2>
          <a:srgbClr val="FFE595"/>
        </a:accent2>
        <a:accent3>
          <a:srgbClr val="AAA095"/>
        </a:accent3>
        <a:accent4>
          <a:srgbClr val="E4ADA9"/>
        </a:accent4>
        <a:accent5>
          <a:srgbClr val="ADCCCF"/>
        </a:accent5>
        <a:accent6>
          <a:srgbClr val="AD8F6B"/>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heme1" id="{B54C8492-F8B9-45BE-8B4A-7CB639BCA411}" vid="{B69EE943-439C-4469-BF1D-2B53E9CE946F}"/>
    </a:ext>
  </a:extLst>
</a:theme>
</file>

<file path=ppt/theme/theme2.xml><?xml version="1.0" encoding="utf-8"?>
<a:theme xmlns:a="http://schemas.openxmlformats.org/drawingml/2006/main" name="02 Divider slide collection">
  <a:themeElements>
    <a:clrScheme name="HoC Blue">
      <a:dk1>
        <a:srgbClr val="000000"/>
      </a:dk1>
      <a:lt1>
        <a:srgbClr val="FFFFFF"/>
      </a:lt1>
      <a:dk2>
        <a:srgbClr val="ADCCCF"/>
      </a:dk2>
      <a:lt2>
        <a:srgbClr val="463031"/>
      </a:lt2>
      <a:accent1>
        <a:srgbClr val="FFFFFF"/>
      </a:accent1>
      <a:accent2>
        <a:srgbClr val="FFE595"/>
      </a:accent2>
      <a:accent3>
        <a:srgbClr val="AAA095"/>
      </a:accent3>
      <a:accent4>
        <a:srgbClr val="E4ADA9"/>
      </a:accent4>
      <a:accent5>
        <a:srgbClr val="ADCCCF"/>
      </a:accent5>
      <a:accent6>
        <a:srgbClr val="AD8F6B"/>
      </a:accent6>
      <a:hlink>
        <a:srgbClr val="0000FF"/>
      </a:hlink>
      <a:folHlink>
        <a:srgbClr val="800080"/>
      </a:folHlink>
    </a:clrScheme>
    <a:fontScheme name="HoC V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oC Green">
        <a:dk1>
          <a:srgbClr val="000000"/>
        </a:dk1>
        <a:lt1>
          <a:srgbClr val="FFFFFF"/>
        </a:lt1>
        <a:dk2>
          <a:srgbClr val="007A45"/>
        </a:dk2>
        <a:lt2>
          <a:srgbClr val="DAE5A7"/>
        </a:lt2>
        <a:accent1>
          <a:srgbClr val="FFFFFF"/>
        </a:accent1>
        <a:accent2>
          <a:srgbClr val="FFE595"/>
        </a:accent2>
        <a:accent3>
          <a:srgbClr val="B36408"/>
        </a:accent3>
        <a:accent4>
          <a:srgbClr val="007A45"/>
        </a:accent4>
        <a:accent5>
          <a:srgbClr val="DAEDEF"/>
        </a:accent5>
        <a:accent6>
          <a:srgbClr val="E7C14E"/>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HoC Black">
        <a:dk1>
          <a:srgbClr val="000000"/>
        </a:dk1>
        <a:lt1>
          <a:srgbClr val="FFFFFF"/>
        </a:lt1>
        <a:dk2>
          <a:srgbClr val="463031"/>
        </a:dk2>
        <a:lt2>
          <a:srgbClr val="AAA095"/>
        </a:lt2>
        <a:accent1>
          <a:srgbClr val="FFFFFF"/>
        </a:accent1>
        <a:accent2>
          <a:srgbClr val="ADCCCF"/>
        </a:accent2>
        <a:accent3>
          <a:srgbClr val="463031"/>
        </a:accent3>
        <a:accent4>
          <a:srgbClr val="E4ADA9"/>
        </a:accent4>
        <a:accent5>
          <a:srgbClr val="AAA095"/>
        </a:accent5>
        <a:accent6>
          <a:srgbClr val="AD8F6B"/>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HoC Brown">
        <a:dk1>
          <a:srgbClr val="000000"/>
        </a:dk1>
        <a:lt1>
          <a:srgbClr val="FFFFFF"/>
        </a:lt1>
        <a:dk2>
          <a:srgbClr val="B36408"/>
        </a:dk2>
        <a:lt2>
          <a:srgbClr val="FFE595"/>
        </a:lt2>
        <a:accent1>
          <a:srgbClr val="E7C14E"/>
        </a:accent1>
        <a:accent2>
          <a:srgbClr val="E4ADA9"/>
        </a:accent2>
        <a:accent3>
          <a:srgbClr val="B36408"/>
        </a:accent3>
        <a:accent4>
          <a:srgbClr val="007A45"/>
        </a:accent4>
        <a:accent5>
          <a:srgbClr val="DAE5A7"/>
        </a:accent5>
        <a:accent6>
          <a:srgbClr val="463031"/>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HoC Blue">
        <a:dk1>
          <a:srgbClr val="000000"/>
        </a:dk1>
        <a:lt1>
          <a:srgbClr val="FFFFFF"/>
        </a:lt1>
        <a:dk2>
          <a:srgbClr val="ADCCCF"/>
        </a:dk2>
        <a:lt2>
          <a:srgbClr val="463031"/>
        </a:lt2>
        <a:accent1>
          <a:srgbClr val="FFFFFF"/>
        </a:accent1>
        <a:accent2>
          <a:srgbClr val="FFE595"/>
        </a:accent2>
        <a:accent3>
          <a:srgbClr val="AAA095"/>
        </a:accent3>
        <a:accent4>
          <a:srgbClr val="E4ADA9"/>
        </a:accent4>
        <a:accent5>
          <a:srgbClr val="ADCCCF"/>
        </a:accent5>
        <a:accent6>
          <a:srgbClr val="AD8F6B"/>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03 Content slide collection">
  <a:themeElements>
    <a:clrScheme name="HoC Green">
      <a:dk1>
        <a:srgbClr val="000000"/>
      </a:dk1>
      <a:lt1>
        <a:srgbClr val="FFFFFF"/>
      </a:lt1>
      <a:dk2>
        <a:srgbClr val="007A45"/>
      </a:dk2>
      <a:lt2>
        <a:srgbClr val="DAE5A7"/>
      </a:lt2>
      <a:accent1>
        <a:srgbClr val="FFFFFF"/>
      </a:accent1>
      <a:accent2>
        <a:srgbClr val="FFE595"/>
      </a:accent2>
      <a:accent3>
        <a:srgbClr val="B36408"/>
      </a:accent3>
      <a:accent4>
        <a:srgbClr val="007A45"/>
      </a:accent4>
      <a:accent5>
        <a:srgbClr val="DAEDEF"/>
      </a:accent5>
      <a:accent6>
        <a:srgbClr val="E7C14E"/>
      </a:accent6>
      <a:hlink>
        <a:srgbClr val="0000FF"/>
      </a:hlink>
      <a:folHlink>
        <a:srgbClr val="800080"/>
      </a:folHlink>
    </a:clrScheme>
    <a:fontScheme name="HoC V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oC Green">
        <a:dk1>
          <a:srgbClr val="000000"/>
        </a:dk1>
        <a:lt1>
          <a:srgbClr val="FFFFFF"/>
        </a:lt1>
        <a:dk2>
          <a:srgbClr val="007A45"/>
        </a:dk2>
        <a:lt2>
          <a:srgbClr val="DAE5A7"/>
        </a:lt2>
        <a:accent1>
          <a:srgbClr val="FFFFFF"/>
        </a:accent1>
        <a:accent2>
          <a:srgbClr val="FFE595"/>
        </a:accent2>
        <a:accent3>
          <a:srgbClr val="B36408"/>
        </a:accent3>
        <a:accent4>
          <a:srgbClr val="007A45"/>
        </a:accent4>
        <a:accent5>
          <a:srgbClr val="DAEDEF"/>
        </a:accent5>
        <a:accent6>
          <a:srgbClr val="E7C14E"/>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HoC Black">
        <a:dk1>
          <a:srgbClr val="000000"/>
        </a:dk1>
        <a:lt1>
          <a:srgbClr val="FFFFFF"/>
        </a:lt1>
        <a:dk2>
          <a:srgbClr val="463031"/>
        </a:dk2>
        <a:lt2>
          <a:srgbClr val="AAA095"/>
        </a:lt2>
        <a:accent1>
          <a:srgbClr val="FFFFFF"/>
        </a:accent1>
        <a:accent2>
          <a:srgbClr val="ADCCCF"/>
        </a:accent2>
        <a:accent3>
          <a:srgbClr val="463031"/>
        </a:accent3>
        <a:accent4>
          <a:srgbClr val="E4ADA9"/>
        </a:accent4>
        <a:accent5>
          <a:srgbClr val="AAA095"/>
        </a:accent5>
        <a:accent6>
          <a:srgbClr val="AD8F6B"/>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HoC Brown">
        <a:dk1>
          <a:srgbClr val="000000"/>
        </a:dk1>
        <a:lt1>
          <a:srgbClr val="FFFFFF"/>
        </a:lt1>
        <a:dk2>
          <a:srgbClr val="B36408"/>
        </a:dk2>
        <a:lt2>
          <a:srgbClr val="FFE595"/>
        </a:lt2>
        <a:accent1>
          <a:srgbClr val="E7C14E"/>
        </a:accent1>
        <a:accent2>
          <a:srgbClr val="E4ADA9"/>
        </a:accent2>
        <a:accent3>
          <a:srgbClr val="B36408"/>
        </a:accent3>
        <a:accent4>
          <a:srgbClr val="007A45"/>
        </a:accent4>
        <a:accent5>
          <a:srgbClr val="DAE5A7"/>
        </a:accent5>
        <a:accent6>
          <a:srgbClr val="463031"/>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HoC Blue">
        <a:dk1>
          <a:srgbClr val="000000"/>
        </a:dk1>
        <a:lt1>
          <a:srgbClr val="FFFFFF"/>
        </a:lt1>
        <a:dk2>
          <a:srgbClr val="ADCCCF"/>
        </a:dk2>
        <a:lt2>
          <a:srgbClr val="463031"/>
        </a:lt2>
        <a:accent1>
          <a:srgbClr val="FFFFFF"/>
        </a:accent1>
        <a:accent2>
          <a:srgbClr val="FFE595"/>
        </a:accent2>
        <a:accent3>
          <a:srgbClr val="AAA095"/>
        </a:accent3>
        <a:accent4>
          <a:srgbClr val="E4ADA9"/>
        </a:accent4>
        <a:accent5>
          <a:srgbClr val="ADCCCF"/>
        </a:accent5>
        <a:accent6>
          <a:srgbClr val="AD8F6B"/>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488</TotalTime>
  <Words>1281</Words>
  <Application>Microsoft Office PowerPoint</Application>
  <PresentationFormat>On-screen Show (4:3)</PresentationFormat>
  <Paragraphs>211</Paragraphs>
  <Slides>13</Slides>
  <Notes>12</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Theme1</vt:lpstr>
      <vt:lpstr>02 Divider slide collection</vt:lpstr>
      <vt:lpstr>03 Content slide collection</vt:lpstr>
      <vt:lpstr>Challenges of the  Digital Democracy Commission</vt:lpstr>
      <vt:lpstr>Why has this Commission been set up?</vt:lpstr>
      <vt:lpstr>Why a Commission?</vt:lpstr>
      <vt:lpstr>Who is on the Commission?</vt:lpstr>
      <vt:lpstr>What are the aims of the Commission? </vt:lpstr>
      <vt:lpstr>What are the timeframes for the DDC?</vt:lpstr>
      <vt:lpstr>Key challenges – the paradoxes</vt:lpstr>
      <vt:lpstr>Addressing the Puzzle</vt:lpstr>
      <vt:lpstr>Initiatives – tying the knots together</vt:lpstr>
      <vt:lpstr>Summing up</vt:lpstr>
      <vt:lpstr>How can I get involved?</vt:lpstr>
      <vt:lpstr>PowerPoint Presentation</vt:lpstr>
      <vt:lpstr>PowerPoint Presentation</vt:lpstr>
    </vt:vector>
  </TitlesOfParts>
  <Company>Houses of Parliament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THAIN, Rob</dc:creator>
  <cp:lastModifiedBy>Cristina</cp:lastModifiedBy>
  <cp:revision>51</cp:revision>
  <dcterms:created xsi:type="dcterms:W3CDTF">2014-04-07T10:53:47Z</dcterms:created>
  <dcterms:modified xsi:type="dcterms:W3CDTF">2014-05-23T18:46:27Z</dcterms:modified>
</cp:coreProperties>
</file>